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7" r:id="rId5"/>
    <p:sldId id="261" r:id="rId6"/>
    <p:sldId id="268" r:id="rId7"/>
    <p:sldId id="260" r:id="rId8"/>
    <p:sldId id="258" r:id="rId9"/>
    <p:sldId id="263" r:id="rId10"/>
    <p:sldId id="264" r:id="rId11"/>
    <p:sldId id="265" r:id="rId12"/>
    <p:sldId id="266" r:id="rId13"/>
    <p:sldId id="267" r:id="rId14"/>
    <p:sldId id="270" r:id="rId15"/>
    <p:sldId id="269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83" r:id="rId25"/>
    <p:sldId id="279" r:id="rId26"/>
    <p:sldId id="280" r:id="rId27"/>
    <p:sldId id="281" r:id="rId28"/>
    <p:sldId id="285" r:id="rId29"/>
    <p:sldId id="284" r:id="rId30"/>
    <p:sldId id="286" r:id="rId31"/>
    <p:sldId id="287" r:id="rId32"/>
    <p:sldId id="301" r:id="rId33"/>
    <p:sldId id="302" r:id="rId34"/>
    <p:sldId id="303" r:id="rId35"/>
    <p:sldId id="304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300" r:id="rId44"/>
    <p:sldId id="295" r:id="rId45"/>
    <p:sldId id="296" r:id="rId46"/>
    <p:sldId id="298" r:id="rId47"/>
    <p:sldId id="297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>
      <p:cViewPr varScale="1">
        <p:scale>
          <a:sx n="55" d="100"/>
          <a:sy n="55" d="100"/>
        </p:scale>
        <p:origin x="114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8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6.wmf"/><Relationship Id="rId5" Type="http://schemas.openxmlformats.org/officeDocument/2006/relationships/image" Target="../media/image37.wmf"/><Relationship Id="rId4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erials.ac.uk/elearning/matter/Crystallography/IndexingDirectionsAndPlanes/indexing-of-hexagonal-systems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8.png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44.png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1.png"/><Relationship Id="rId4" Type="http://schemas.openxmlformats.org/officeDocument/2006/relationships/image" Target="../media/image35.wmf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37.wmf"/><Relationship Id="rId3" Type="http://schemas.openxmlformats.org/officeDocument/2006/relationships/oleObject" Target="../embeddings/oleObject41.bin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35.wmf"/><Relationship Id="rId5" Type="http://schemas.openxmlformats.org/officeDocument/2006/relationships/image" Target="../media/image47.png"/><Relationship Id="rId15" Type="http://schemas.openxmlformats.org/officeDocument/2006/relationships/oleObject" Target="../embeddings/oleObject47.bin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36.wmf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4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11" Type="http://schemas.openxmlformats.org/officeDocument/2006/relationships/image" Target="../media/image50.png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35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5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33.wmf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8" Type="http://schemas.openxmlformats.org/officeDocument/2006/relationships/image" Target="../media/image39.wmf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7" Type="http://schemas.openxmlformats.org/officeDocument/2006/relationships/image" Target="../media/image60.png"/><Relationship Id="rId16" Type="http://schemas.openxmlformats.org/officeDocument/2006/relationships/image" Target="../media/image59.png"/><Relationship Id="rId20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9" Type="http://schemas.openxmlformats.org/officeDocument/2006/relationships/image" Target="../media/image40.wmf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8" Type="http://schemas.openxmlformats.org/officeDocument/2006/relationships/image" Target="../media/image69.png"/><Relationship Id="rId3" Type="http://schemas.openxmlformats.org/officeDocument/2006/relationships/oleObject" Target="../embeddings/oleObject56.bin"/><Relationship Id="rId21" Type="http://schemas.openxmlformats.org/officeDocument/2006/relationships/image" Target="../media/image45.png"/><Relationship Id="rId7" Type="http://schemas.openxmlformats.org/officeDocument/2006/relationships/oleObject" Target="../embeddings/oleObject58.bin"/><Relationship Id="rId17" Type="http://schemas.openxmlformats.org/officeDocument/2006/relationships/image" Target="../media/image68.png"/><Relationship Id="rId25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71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24" Type="http://schemas.openxmlformats.org/officeDocument/2006/relationships/image" Target="../media/image73.png"/><Relationship Id="rId5" Type="http://schemas.openxmlformats.org/officeDocument/2006/relationships/oleObject" Target="../embeddings/oleObject57.bin"/><Relationship Id="rId23" Type="http://schemas.openxmlformats.org/officeDocument/2006/relationships/oleObject" Target="../embeddings/oleObject60.bin"/><Relationship Id="rId19" Type="http://schemas.openxmlformats.org/officeDocument/2006/relationships/image" Target="../media/image70.png"/><Relationship Id="rId4" Type="http://schemas.openxmlformats.org/officeDocument/2006/relationships/image" Target="../media/image33.wmf"/><Relationship Id="rId22" Type="http://schemas.openxmlformats.org/officeDocument/2006/relationships/oleObject" Target="../embeddings/oleObject5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oleObject" Target="../embeddings/oleObject63.bin"/><Relationship Id="rId7" Type="http://schemas.openxmlformats.org/officeDocument/2006/relationships/image" Target="../media/image79.png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8.png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77.png"/><Relationship Id="rId10" Type="http://schemas.openxmlformats.org/officeDocument/2006/relationships/image" Target="../media/image33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82.png"/><Relationship Id="rId7" Type="http://schemas.openxmlformats.org/officeDocument/2006/relationships/image" Target="../media/image4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oleObject" Target="../embeddings/oleObject64.bin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11" Type="http://schemas.openxmlformats.org/officeDocument/2006/relationships/image" Target="../media/image89.png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88.png"/><Relationship Id="rId4" Type="http://schemas.openxmlformats.org/officeDocument/2006/relationships/image" Target="../media/image43.wmf"/><Relationship Id="rId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4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7" Type="http://schemas.openxmlformats.org/officeDocument/2006/relationships/image" Target="../media/image9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9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6.png"/><Relationship Id="rId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10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hyperlink" Target="//upload.wikimedia.org/wikipedia/commons/0/00/Abaque_wulff_pole_et_trace.png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erials.ac.uk/elearning/matter/Crystallography/IndexingDirectionsAndPlanes/index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1560" y="836712"/>
            <a:ext cx="84249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2-1 Basic concept</a:t>
            </a:r>
            <a:endParaRPr kumimoji="1" lang="en-US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 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微軟正黑體" pitchFamily="34" charset="-120"/>
                <a:cs typeface="Times New Roman" pitchFamily="18" charset="0"/>
                <a:sym typeface="Symbol"/>
              </a:rPr>
              <a:t>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Crystal structure = lattice structure +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basis </a:t>
            </a:r>
            <a:endParaRPr kumimoji="1" lang="en-US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  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  <a:sym typeface="Symbol"/>
              </a:rPr>
              <a:t>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Lattice points: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positions (points) in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                           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structure which are identical.</a:t>
            </a:r>
          </a:p>
        </p:txBody>
      </p:sp>
      <p:sp>
        <p:nvSpPr>
          <p:cNvPr id="4" name="矩形 3"/>
          <p:cNvSpPr/>
          <p:nvPr/>
        </p:nvSpPr>
        <p:spPr>
          <a:xfrm>
            <a:off x="485952" y="188640"/>
            <a:ext cx="8262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II Crystal Structure</a:t>
            </a:r>
            <a:endParaRPr lang="zh-TW" altLang="zh-TW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1115616" y="3131676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1619696" y="3131676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2123752" y="3131676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2627808" y="3131676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1043608" y="34824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56326" y="34824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060382" y="34917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564438" y="34917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1115616" y="3995772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1619696" y="3995772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2123752" y="3995772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2627808" y="3995772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/>
          <p:cNvSpPr txBox="1"/>
          <p:nvPr/>
        </p:nvSpPr>
        <p:spPr>
          <a:xfrm>
            <a:off x="1043608" y="43465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1556326" y="43465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2060382" y="435581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2564438" y="435581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1115616" y="4859868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1619696" y="4859868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2123752" y="4859868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2627808" y="4859868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>
            <a:off x="3131840" y="3140968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/>
          <p:cNvSpPr/>
          <p:nvPr/>
        </p:nvSpPr>
        <p:spPr>
          <a:xfrm>
            <a:off x="3635920" y="3140968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4139976" y="3140968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4644032" y="3140968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3059832" y="34917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3572550" y="34917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4076606" y="35010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580662" y="35010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3131840" y="4005064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3635920" y="4005064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4139976" y="4005064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4644032" y="4005064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文字方塊 72"/>
          <p:cNvSpPr txBox="1"/>
          <p:nvPr/>
        </p:nvSpPr>
        <p:spPr>
          <a:xfrm>
            <a:off x="3059832" y="435581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3572550" y="435581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4076606" y="436510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4580662" y="436510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橢圓 76"/>
          <p:cNvSpPr/>
          <p:nvPr/>
        </p:nvSpPr>
        <p:spPr>
          <a:xfrm>
            <a:off x="3131840" y="4869160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3635920" y="4869160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/>
          <p:cNvSpPr/>
          <p:nvPr/>
        </p:nvSpPr>
        <p:spPr>
          <a:xfrm>
            <a:off x="4139976" y="4869160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/>
          <p:cNvSpPr/>
          <p:nvPr/>
        </p:nvSpPr>
        <p:spPr>
          <a:xfrm>
            <a:off x="4644032" y="4869160"/>
            <a:ext cx="2160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Oval 85"/>
          <p:cNvSpPr>
            <a:spLocks noChangeArrowheads="1"/>
          </p:cNvSpPr>
          <p:nvPr/>
        </p:nvSpPr>
        <p:spPr bwMode="auto">
          <a:xfrm>
            <a:off x="6804447" y="3357041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" name="Oval 86"/>
          <p:cNvSpPr>
            <a:spLocks noChangeArrowheads="1"/>
          </p:cNvSpPr>
          <p:nvPr/>
        </p:nvSpPr>
        <p:spPr bwMode="auto">
          <a:xfrm>
            <a:off x="6228184" y="335704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3" name="Oval 87"/>
          <p:cNvSpPr>
            <a:spLocks noChangeArrowheads="1"/>
          </p:cNvSpPr>
          <p:nvPr/>
        </p:nvSpPr>
        <p:spPr bwMode="auto">
          <a:xfrm>
            <a:off x="6517109" y="3790429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4" name="Oval 88"/>
          <p:cNvSpPr>
            <a:spLocks noChangeArrowheads="1"/>
          </p:cNvSpPr>
          <p:nvPr/>
        </p:nvSpPr>
        <p:spPr bwMode="auto">
          <a:xfrm>
            <a:off x="6804447" y="422222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" name="Oval 93"/>
          <p:cNvSpPr>
            <a:spLocks noChangeArrowheads="1"/>
          </p:cNvSpPr>
          <p:nvPr/>
        </p:nvSpPr>
        <p:spPr bwMode="auto">
          <a:xfrm>
            <a:off x="7379122" y="3357041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6" name="Oval 94"/>
          <p:cNvSpPr>
            <a:spLocks noChangeArrowheads="1"/>
          </p:cNvSpPr>
          <p:nvPr/>
        </p:nvSpPr>
        <p:spPr bwMode="auto">
          <a:xfrm>
            <a:off x="7955384" y="335704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7" name="Oval 95"/>
          <p:cNvSpPr>
            <a:spLocks noChangeArrowheads="1"/>
          </p:cNvSpPr>
          <p:nvPr/>
        </p:nvSpPr>
        <p:spPr bwMode="auto">
          <a:xfrm>
            <a:off x="7668047" y="379042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9" name="Oval 101"/>
          <p:cNvSpPr>
            <a:spLocks noChangeArrowheads="1"/>
          </p:cNvSpPr>
          <p:nvPr/>
        </p:nvSpPr>
        <p:spPr bwMode="auto">
          <a:xfrm>
            <a:off x="6229772" y="422222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0" name="Oval 102"/>
          <p:cNvSpPr>
            <a:spLocks noChangeArrowheads="1"/>
          </p:cNvSpPr>
          <p:nvPr/>
        </p:nvSpPr>
        <p:spPr bwMode="auto">
          <a:xfrm>
            <a:off x="7379122" y="4220641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1" name="Oval 105"/>
          <p:cNvSpPr>
            <a:spLocks noChangeArrowheads="1"/>
          </p:cNvSpPr>
          <p:nvPr/>
        </p:nvSpPr>
        <p:spPr bwMode="auto">
          <a:xfrm>
            <a:off x="7955384" y="4222229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3" name="文字方塊 92"/>
          <p:cNvSpPr txBox="1"/>
          <p:nvPr/>
        </p:nvSpPr>
        <p:spPr>
          <a:xfrm>
            <a:off x="5724128" y="6156593"/>
            <a:ext cx="3320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Not a lattice 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point?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6804447" y="4797201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5" name="Oval 86"/>
          <p:cNvSpPr>
            <a:spLocks noChangeArrowheads="1"/>
          </p:cNvSpPr>
          <p:nvPr/>
        </p:nvSpPr>
        <p:spPr bwMode="auto">
          <a:xfrm>
            <a:off x="6228184" y="479720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6" name="Oval 87"/>
          <p:cNvSpPr>
            <a:spLocks noChangeArrowheads="1"/>
          </p:cNvSpPr>
          <p:nvPr/>
        </p:nvSpPr>
        <p:spPr bwMode="auto">
          <a:xfrm>
            <a:off x="6517109" y="5230589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7" name="Oval 88"/>
          <p:cNvSpPr>
            <a:spLocks noChangeArrowheads="1"/>
          </p:cNvSpPr>
          <p:nvPr/>
        </p:nvSpPr>
        <p:spPr bwMode="auto">
          <a:xfrm>
            <a:off x="6804447" y="566238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8" name="Oval 93"/>
          <p:cNvSpPr>
            <a:spLocks noChangeArrowheads="1"/>
          </p:cNvSpPr>
          <p:nvPr/>
        </p:nvSpPr>
        <p:spPr bwMode="auto">
          <a:xfrm>
            <a:off x="7379122" y="4797201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9" name="Oval 94"/>
          <p:cNvSpPr>
            <a:spLocks noChangeArrowheads="1"/>
          </p:cNvSpPr>
          <p:nvPr/>
        </p:nvSpPr>
        <p:spPr bwMode="auto">
          <a:xfrm>
            <a:off x="7955384" y="479720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" name="Oval 95"/>
          <p:cNvSpPr>
            <a:spLocks noChangeArrowheads="1"/>
          </p:cNvSpPr>
          <p:nvPr/>
        </p:nvSpPr>
        <p:spPr bwMode="auto">
          <a:xfrm>
            <a:off x="7668047" y="523058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6229772" y="566238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7379122" y="5660801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7955384" y="5662389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107" name="直線單箭頭接點 106"/>
          <p:cNvCxnSpPr>
            <a:endCxn id="97" idx="5"/>
          </p:cNvCxnSpPr>
          <p:nvPr/>
        </p:nvCxnSpPr>
        <p:spPr>
          <a:xfrm flipH="1" flipV="1">
            <a:off x="6927753" y="5784340"/>
            <a:ext cx="308543" cy="380964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/>
          <p:cNvSpPr/>
          <p:nvPr/>
        </p:nvSpPr>
        <p:spPr>
          <a:xfrm>
            <a:off x="7452320" y="3429000"/>
            <a:ext cx="57606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矩形 109"/>
          <p:cNvSpPr/>
          <p:nvPr/>
        </p:nvSpPr>
        <p:spPr>
          <a:xfrm>
            <a:off x="6300192" y="3429000"/>
            <a:ext cx="57606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矩形 110"/>
          <p:cNvSpPr/>
          <p:nvPr/>
        </p:nvSpPr>
        <p:spPr>
          <a:xfrm>
            <a:off x="7452320" y="4869160"/>
            <a:ext cx="57606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矩形 111"/>
          <p:cNvSpPr/>
          <p:nvPr/>
        </p:nvSpPr>
        <p:spPr>
          <a:xfrm>
            <a:off x="6300192" y="4869160"/>
            <a:ext cx="57606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3" name="直線單箭頭接點 112"/>
          <p:cNvCxnSpPr/>
          <p:nvPr/>
        </p:nvCxnSpPr>
        <p:spPr>
          <a:xfrm flipV="1">
            <a:off x="5004048" y="5373216"/>
            <a:ext cx="1512169" cy="79208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字方塊 114"/>
          <p:cNvSpPr txBox="1"/>
          <p:nvPr/>
        </p:nvSpPr>
        <p:spPr>
          <a:xfrm>
            <a:off x="2870130" y="5949280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lattice point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11560" y="179929"/>
            <a:ext cx="78582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2-3 Miller Indices and Miller - </a:t>
            </a:r>
            <a:r>
              <a:rPr kumimoji="1" lang="en-US" altLang="zh-TW" sz="3200" dirty="0" err="1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Bravais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Indices</a:t>
            </a: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1899246" y="620688"/>
            <a:ext cx="46169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</a:t>
            </a:r>
            <a:r>
              <a:rPr kumimoji="1" lang="en-US" altLang="zh-TW" sz="3200" i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h k l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                      (</a:t>
            </a:r>
            <a:r>
              <a:rPr kumimoji="1" lang="en-US" altLang="zh-TW" sz="3200" i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h k </a:t>
            </a:r>
            <a:r>
              <a:rPr kumimoji="1" lang="en-US" altLang="zh-TW" sz="3200" i="1" dirty="0" err="1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</a:t>
            </a:r>
            <a:r>
              <a:rPr kumimoji="1" lang="en-US" altLang="zh-TW" sz="3200" i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l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</a:t>
            </a:r>
          </a:p>
        </p:txBody>
      </p:sp>
      <p:sp>
        <p:nvSpPr>
          <p:cNvPr id="59" name="Rectangle 73"/>
          <p:cNvSpPr>
            <a:spLocks noChangeArrowheads="1"/>
          </p:cNvSpPr>
          <p:nvPr/>
        </p:nvSpPr>
        <p:spPr bwMode="auto">
          <a:xfrm>
            <a:off x="934703" y="1124744"/>
            <a:ext cx="7526419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2-3-1  in cubic system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Direction [</a:t>
            </a:r>
            <a:r>
              <a:rPr kumimoji="1" lang="en-US" altLang="zh-TW" sz="3200" i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h k l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] is perpendicular to (</a:t>
            </a:r>
            <a:r>
              <a:rPr kumimoji="1" lang="en-US" altLang="zh-TW" sz="3200" i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h k l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 plane in the cubic system, but not true for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 other crystal systems. </a:t>
            </a:r>
          </a:p>
        </p:txBody>
      </p:sp>
      <p:sp>
        <p:nvSpPr>
          <p:cNvPr id="62" name="橢圓 61"/>
          <p:cNvSpPr/>
          <p:nvPr/>
        </p:nvSpPr>
        <p:spPr>
          <a:xfrm>
            <a:off x="1187624" y="3501008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1907680" y="3501008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2627784" y="3501008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3347864" y="3501008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1187624" y="422111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1907680" y="422111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2627784" y="422111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3347864" y="422111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1187624" y="494119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1907680" y="494119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/>
          <p:cNvSpPr/>
          <p:nvPr/>
        </p:nvSpPr>
        <p:spPr>
          <a:xfrm>
            <a:off x="2627784" y="494119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/>
          <p:nvPr/>
        </p:nvSpPr>
        <p:spPr>
          <a:xfrm>
            <a:off x="3347864" y="494119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1187624" y="566127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/>
          <p:cNvSpPr/>
          <p:nvPr/>
        </p:nvSpPr>
        <p:spPr>
          <a:xfrm>
            <a:off x="1907680" y="566127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2627784" y="566127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/>
          <p:cNvSpPr/>
          <p:nvPr/>
        </p:nvSpPr>
        <p:spPr>
          <a:xfrm>
            <a:off x="3347864" y="566127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/>
          <p:cNvSpPr/>
          <p:nvPr/>
        </p:nvSpPr>
        <p:spPr>
          <a:xfrm>
            <a:off x="4932064" y="3501008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/>
          <p:cNvSpPr/>
          <p:nvPr/>
        </p:nvSpPr>
        <p:spPr>
          <a:xfrm>
            <a:off x="5940152" y="3501008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/>
          <p:cNvSpPr/>
          <p:nvPr/>
        </p:nvSpPr>
        <p:spPr>
          <a:xfrm>
            <a:off x="6948288" y="3501008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/>
          <p:cNvSpPr/>
          <p:nvPr/>
        </p:nvSpPr>
        <p:spPr>
          <a:xfrm>
            <a:off x="7956400" y="3501008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/>
          <p:cNvSpPr/>
          <p:nvPr/>
        </p:nvSpPr>
        <p:spPr>
          <a:xfrm>
            <a:off x="4932064" y="422111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/>
          <p:cNvSpPr/>
          <p:nvPr/>
        </p:nvSpPr>
        <p:spPr>
          <a:xfrm>
            <a:off x="5940152" y="422111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橢圓 85"/>
          <p:cNvSpPr/>
          <p:nvPr/>
        </p:nvSpPr>
        <p:spPr>
          <a:xfrm>
            <a:off x="6948288" y="422111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橢圓 86"/>
          <p:cNvSpPr/>
          <p:nvPr/>
        </p:nvSpPr>
        <p:spPr>
          <a:xfrm>
            <a:off x="7956400" y="422111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橢圓 87"/>
          <p:cNvSpPr/>
          <p:nvPr/>
        </p:nvSpPr>
        <p:spPr>
          <a:xfrm>
            <a:off x="4932064" y="494119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橢圓 88"/>
          <p:cNvSpPr/>
          <p:nvPr/>
        </p:nvSpPr>
        <p:spPr>
          <a:xfrm>
            <a:off x="5940152" y="494119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/>
          <p:cNvSpPr/>
          <p:nvPr/>
        </p:nvSpPr>
        <p:spPr>
          <a:xfrm>
            <a:off x="6948288" y="494119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/>
          <p:cNvSpPr/>
          <p:nvPr/>
        </p:nvSpPr>
        <p:spPr>
          <a:xfrm>
            <a:off x="7956400" y="494119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/>
          <p:cNvSpPr/>
          <p:nvPr/>
        </p:nvSpPr>
        <p:spPr>
          <a:xfrm>
            <a:off x="4932064" y="566127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/>
          <p:cNvSpPr/>
          <p:nvPr/>
        </p:nvSpPr>
        <p:spPr>
          <a:xfrm>
            <a:off x="5940152" y="566127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/>
          <p:cNvSpPr/>
          <p:nvPr/>
        </p:nvSpPr>
        <p:spPr>
          <a:xfrm>
            <a:off x="6948288" y="566127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橢圓 94"/>
          <p:cNvSpPr/>
          <p:nvPr/>
        </p:nvSpPr>
        <p:spPr>
          <a:xfrm>
            <a:off x="7956400" y="566127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6" name="直線單箭頭接點 95"/>
          <p:cNvCxnSpPr/>
          <p:nvPr/>
        </p:nvCxnSpPr>
        <p:spPr>
          <a:xfrm>
            <a:off x="1303240" y="3609008"/>
            <a:ext cx="0" cy="720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字方塊 96"/>
          <p:cNvSpPr txBox="1"/>
          <p:nvPr/>
        </p:nvSpPr>
        <p:spPr>
          <a:xfrm>
            <a:off x="755576" y="3573016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直線單箭頭接點 97"/>
          <p:cNvCxnSpPr/>
          <p:nvPr/>
        </p:nvCxnSpPr>
        <p:spPr>
          <a:xfrm>
            <a:off x="1339008" y="3645024"/>
            <a:ext cx="720104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文字方塊 98"/>
          <p:cNvSpPr txBox="1"/>
          <p:nvPr/>
        </p:nvSpPr>
        <p:spPr>
          <a:xfrm>
            <a:off x="1475656" y="350100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TW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1578336" y="5949280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itchFamily="18" charset="0"/>
                <a:cs typeface="Times New Roman" pitchFamily="18" charset="0"/>
              </a:rPr>
              <a:t>|x| = |y|</a:t>
            </a:r>
            <a:endParaRPr lang="zh-TW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1571465" y="3615407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[110]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直線單箭頭接點 101"/>
          <p:cNvCxnSpPr/>
          <p:nvPr/>
        </p:nvCxnSpPr>
        <p:spPr>
          <a:xfrm>
            <a:off x="1331640" y="3655735"/>
            <a:ext cx="679752" cy="6797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/>
          <p:cNvCxnSpPr/>
          <p:nvPr/>
        </p:nvCxnSpPr>
        <p:spPr>
          <a:xfrm flipH="1">
            <a:off x="899592" y="3284984"/>
            <a:ext cx="2160240" cy="216024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/>
          <p:cNvSpPr txBox="1"/>
          <p:nvPr/>
        </p:nvSpPr>
        <p:spPr>
          <a:xfrm>
            <a:off x="2555776" y="3717032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(110)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文字方塊 104"/>
          <p:cNvSpPr txBox="1"/>
          <p:nvPr/>
        </p:nvSpPr>
        <p:spPr>
          <a:xfrm>
            <a:off x="5580112" y="3645024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[110]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" name="直線單箭頭接點 105"/>
          <p:cNvCxnSpPr/>
          <p:nvPr/>
        </p:nvCxnSpPr>
        <p:spPr>
          <a:xfrm>
            <a:off x="5076080" y="3645000"/>
            <a:ext cx="1008088" cy="72010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字方塊 106"/>
          <p:cNvSpPr txBox="1"/>
          <p:nvPr/>
        </p:nvSpPr>
        <p:spPr>
          <a:xfrm>
            <a:off x="6012160" y="6012577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itchFamily="18" charset="0"/>
                <a:cs typeface="Times New Roman" pitchFamily="18" charset="0"/>
              </a:rPr>
              <a:t>|x| </a:t>
            </a:r>
            <a:r>
              <a:rPr lang="en-US" altLang="zh-TW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</a:t>
            </a:r>
            <a:r>
              <a:rPr lang="en-US" altLang="zh-TW" sz="3200" i="1" dirty="0" smtClean="0">
                <a:latin typeface="Times New Roman" pitchFamily="18" charset="0"/>
                <a:cs typeface="Times New Roman" pitchFamily="18" charset="0"/>
              </a:rPr>
              <a:t> |y|</a:t>
            </a:r>
            <a:endParaRPr lang="zh-TW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8" name="直線接點 107"/>
          <p:cNvCxnSpPr/>
          <p:nvPr/>
        </p:nvCxnSpPr>
        <p:spPr>
          <a:xfrm flipH="1">
            <a:off x="4716017" y="3429000"/>
            <a:ext cx="2592287" cy="187220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字方塊 108"/>
          <p:cNvSpPr txBox="1"/>
          <p:nvPr/>
        </p:nvSpPr>
        <p:spPr>
          <a:xfrm>
            <a:off x="6684033" y="3717032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(110)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直線單箭頭接點 109"/>
          <p:cNvCxnSpPr/>
          <p:nvPr/>
        </p:nvCxnSpPr>
        <p:spPr>
          <a:xfrm>
            <a:off x="5076032" y="3645024"/>
            <a:ext cx="1080144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字方塊 110"/>
          <p:cNvSpPr txBox="1"/>
          <p:nvPr/>
        </p:nvSpPr>
        <p:spPr>
          <a:xfrm>
            <a:off x="5212680" y="350100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TW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" name="直線單箭頭接點 111"/>
          <p:cNvCxnSpPr/>
          <p:nvPr/>
        </p:nvCxnSpPr>
        <p:spPr>
          <a:xfrm>
            <a:off x="5047656" y="3645000"/>
            <a:ext cx="0" cy="720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字方塊 112"/>
          <p:cNvSpPr txBox="1"/>
          <p:nvPr/>
        </p:nvSpPr>
        <p:spPr>
          <a:xfrm>
            <a:off x="4499992" y="360900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直線接點 113"/>
          <p:cNvCxnSpPr/>
          <p:nvPr/>
        </p:nvCxnSpPr>
        <p:spPr>
          <a:xfrm flipH="1">
            <a:off x="1691680" y="4221088"/>
            <a:ext cx="144016" cy="14401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接點 114"/>
          <p:cNvCxnSpPr/>
          <p:nvPr/>
        </p:nvCxnSpPr>
        <p:spPr>
          <a:xfrm>
            <a:off x="1691680" y="4365104"/>
            <a:ext cx="144016" cy="14401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6993" y="249322"/>
            <a:ext cx="7106433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2-3-2  In hexagonal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using Miller - </a:t>
            </a:r>
            <a:r>
              <a:rPr kumimoji="1" lang="en-US" altLang="zh-TW" sz="3200" dirty="0" err="1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Bravais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indexing system: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i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(</a:t>
            </a:r>
            <a:r>
              <a:rPr kumimoji="1" lang="en-US" altLang="zh-TW" sz="3200" i="1" dirty="0" err="1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hkil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 and [</a:t>
            </a:r>
            <a:r>
              <a:rPr kumimoji="1" lang="en-US" altLang="zh-TW" sz="3200" i="1" dirty="0" err="1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hkil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] </a:t>
            </a:r>
          </a:p>
        </p:txBody>
      </p:sp>
      <p:sp>
        <p:nvSpPr>
          <p:cNvPr id="3" name="橢圓 2"/>
          <p:cNvSpPr/>
          <p:nvPr/>
        </p:nvSpPr>
        <p:spPr>
          <a:xfrm>
            <a:off x="3059832" y="198884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635920" y="198884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771800" y="2564928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347888" y="2564904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923952" y="2564904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059832" y="314099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635920" y="3140992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3131840" y="2708896"/>
            <a:ext cx="288056" cy="5760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3455888" y="2708920"/>
            <a:ext cx="576064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2280325" y="321297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[100]</a:t>
            </a:r>
            <a:endParaRPr kumimoji="1" lang="zh-TW" altLang="en-US" sz="2400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224541" y="2420888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[010]</a:t>
            </a:r>
            <a:endParaRPr kumimoji="1" lang="zh-TW" altLang="en-US" sz="2400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836440" y="2636912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556520" y="206084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TW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>
            <a:off x="3455888" y="2708920"/>
            <a:ext cx="288032" cy="5760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3864501" y="3140968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[110]</a:t>
            </a:r>
            <a:endParaRPr kumimoji="1" lang="zh-TW" altLang="en-US" sz="2400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331640" y="3717032"/>
            <a:ext cx="77048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Reason (</a:t>
            </a:r>
            <a:r>
              <a:rPr kumimoji="1" lang="en-US" altLang="zh-TW" sz="3200" dirty="0" err="1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):</a:t>
            </a:r>
            <a:r>
              <a:rPr kumimoji="1" lang="zh-TW" altLang="en-US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Type [110] does not equal to [010] , but</a:t>
            </a:r>
            <a:r>
              <a:rPr kumimoji="1" lang="zh-TW" altLang="en-US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these</a:t>
            </a:r>
            <a:r>
              <a:rPr kumimoji="1" lang="zh-TW" altLang="en-US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directions are</a:t>
            </a:r>
            <a:r>
              <a:rPr kumimoji="1" lang="zh-TW" altLang="en-US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crystallographic equivalent.</a:t>
            </a:r>
          </a:p>
          <a:p>
            <a:pPr marL="0" marR="0" lvl="0" indent="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Reason (ii):</a:t>
            </a:r>
            <a:r>
              <a:rPr kumimoji="1" lang="zh-TW" altLang="en-US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1" lang="en-US" altLang="zh-TW" sz="3200" i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z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axis is [001],</a:t>
            </a:r>
            <a:r>
              <a:rPr kumimoji="1" lang="zh-TW" altLang="en-US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1" lang="en-US" altLang="zh-TW" sz="3200" dirty="0" err="1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crystallographically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distinct</a:t>
            </a:r>
            <a:r>
              <a:rPr kumimoji="1" lang="zh-TW" altLang="en-US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from [100] and [010]. </a:t>
            </a:r>
            <a:r>
              <a:rPr kumimoji="1" lang="en-US" altLang="zh-TW" sz="3200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(This is not a reason!)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5508104" y="2401724"/>
            <a:ext cx="2085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Miller </a:t>
            </a:r>
            <a:r>
              <a:rPr kumimoji="1" lang="en-US" altLang="zh-TW" sz="2800" dirty="0" err="1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indces</a:t>
            </a:r>
            <a:endParaRPr kumimoji="1" lang="en-US" altLang="zh-TW" sz="2800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31640" y="370399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If crystal planes in hexagonal systems are indexed using Miller indices, then </a:t>
            </a:r>
            <a:r>
              <a:rPr kumimoji="1" lang="en-US" altLang="zh-TW" sz="3200" dirty="0" err="1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crystallographically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equivalent planes have indices which appear dissimilar. 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the Miller-</a:t>
            </a:r>
            <a:r>
              <a:rPr kumimoji="1" lang="en-US" altLang="zh-TW" sz="3200" dirty="0" err="1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Bravais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indexing system</a:t>
            </a:r>
          </a:p>
          <a:p>
            <a:r>
              <a:rPr kumimoji="1" lang="en-US" altLang="zh-TW" sz="32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</a:t>
            </a:r>
            <a:r>
              <a:rPr kumimoji="1" lang="en-US" altLang="zh-TW" sz="32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specific for hexagonal system)</a:t>
            </a:r>
            <a:endParaRPr kumimoji="1" lang="zh-TW" altLang="en-US" sz="3200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25202" y="4420269"/>
            <a:ext cx="6631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http://www.materials.ac.uk/elearning/matter/Crystallography/IndexingDirectionsAndPlanes/indexing-of-hexagonal-systems.html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188640"/>
            <a:ext cx="49534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2-3-3 Miller-</a:t>
            </a:r>
            <a:r>
              <a:rPr lang="en-US" altLang="zh-TW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Bravais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indices</a:t>
            </a:r>
            <a:endParaRPr lang="zh-TW" altLang="zh-TW" sz="3200" b="1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28192" y="1486525"/>
            <a:ext cx="7236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direction [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k </a:t>
            </a:r>
            <a:r>
              <a:rPr lang="en-US" altLang="zh-TW" sz="3200" i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is expressed as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841120"/>
              </p:ext>
            </p:extLst>
          </p:nvPr>
        </p:nvGraphicFramePr>
        <p:xfrm>
          <a:off x="3434457" y="2056904"/>
          <a:ext cx="304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2" name="方程式" r:id="rId3" imgW="1218960" imgH="203040" progId="Equation.3">
                  <p:embed/>
                </p:oleObj>
              </mc:Choice>
              <mc:Fallback>
                <p:oleObj name="方程式" r:id="rId3" imgW="1218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4457" y="2056904"/>
                        <a:ext cx="3048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直線單箭頭接點 59"/>
          <p:cNvCxnSpPr/>
          <p:nvPr/>
        </p:nvCxnSpPr>
        <p:spPr>
          <a:xfrm>
            <a:off x="4193031" y="4233790"/>
            <a:ext cx="1245840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H="1">
            <a:off x="3638671" y="4215880"/>
            <a:ext cx="554360" cy="88200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 flipH="1" flipV="1">
            <a:off x="3638671" y="3297686"/>
            <a:ext cx="554360" cy="93610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物件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692501"/>
              </p:ext>
            </p:extLst>
          </p:nvPr>
        </p:nvGraphicFramePr>
        <p:xfrm>
          <a:off x="3177155" y="4797402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3" name="方程式" r:id="rId5" imgW="126720" imgH="177480" progId="Equation.3">
                  <p:embed/>
                </p:oleObj>
              </mc:Choice>
              <mc:Fallback>
                <p:oleObj name="方程式" r:id="rId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155" y="4797402"/>
                        <a:ext cx="31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物件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084244"/>
              </p:ext>
            </p:extLst>
          </p:nvPr>
        </p:nvGraphicFramePr>
        <p:xfrm>
          <a:off x="5510879" y="3657726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4" name="方程式" r:id="rId7" imgW="139680" imgH="203040" progId="Equation.3">
                  <p:embed/>
                </p:oleObj>
              </mc:Choice>
              <mc:Fallback>
                <p:oleObj name="方程式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879" y="3657726"/>
                        <a:ext cx="3492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物件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009036"/>
              </p:ext>
            </p:extLst>
          </p:nvPr>
        </p:nvGraphicFramePr>
        <p:xfrm>
          <a:off x="3177155" y="2781178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5" name="方程式" r:id="rId9" imgW="126720" imgH="177480" progId="Equation.3">
                  <p:embed/>
                </p:oleObj>
              </mc:Choice>
              <mc:Fallback>
                <p:oleObj name="方程式" r:id="rId9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155" y="2781178"/>
                        <a:ext cx="31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1974723" y="4593580"/>
                <a:ext cx="1126911" cy="43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[2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0]</m:t>
                      </m:r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723" y="4593580"/>
                <a:ext cx="1126911" cy="4322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1974723" y="2708920"/>
                <a:ext cx="1134926" cy="43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20]</m:t>
                      </m:r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723" y="2708920"/>
                <a:ext cx="1134926" cy="4322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5957354" y="3873750"/>
                <a:ext cx="1134926" cy="43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0]</m:t>
                      </m:r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354" y="3873750"/>
                <a:ext cx="1134926" cy="4322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3024074" y="5517232"/>
                <a:ext cx="1403910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[2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0]</m:t>
                      </m:r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074" y="5517232"/>
                <a:ext cx="1403910" cy="73795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38"/>
          <p:cNvSpPr>
            <a:spLocks noChangeArrowheads="1"/>
          </p:cNvSpPr>
          <p:nvPr/>
        </p:nvSpPr>
        <p:spPr bwMode="auto">
          <a:xfrm>
            <a:off x="1845419" y="5589240"/>
            <a:ext cx="1250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Note :  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auto">
          <a:xfrm>
            <a:off x="4449426" y="5589240"/>
            <a:ext cx="39276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is the shortest translation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vector on the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basal plane.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187624" y="914709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direction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1752898" y="56995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2689002" y="5486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2206650" y="134076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270546" y="13624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603402" y="56995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057154" y="134076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121050" y="13624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667298" y="213285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184946" y="292494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581698" y="215412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499992" y="213285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035450" y="292494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099346" y="294664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4499992" y="56995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5436096" y="5486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6350496" y="56995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4975448" y="134076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5889848" y="13624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425306" y="213285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6339706" y="215412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4932040" y="292537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5846440" y="294664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2678212" y="371703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1742108" y="373873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4528716" y="371703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3592612" y="373873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5425306" y="371746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6339706" y="373873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/>
          <p:cNvCxnSpPr/>
          <p:nvPr/>
        </p:nvCxnSpPr>
        <p:spPr>
          <a:xfrm>
            <a:off x="4035450" y="2564904"/>
            <a:ext cx="936104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>
            <a:off x="3581698" y="2564904"/>
            <a:ext cx="475456" cy="86409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H="1" flipV="1">
            <a:off x="3531394" y="1793653"/>
            <a:ext cx="525760" cy="77081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物件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99573"/>
              </p:ext>
            </p:extLst>
          </p:nvPr>
        </p:nvGraphicFramePr>
        <p:xfrm>
          <a:off x="3563888" y="1412776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3" name="方程式" r:id="rId3" imgW="126720" imgH="177480" progId="Equation.3">
                  <p:embed/>
                </p:oleObj>
              </mc:Choice>
              <mc:Fallback>
                <p:oleObj name="方程式" r:id="rId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412776"/>
                        <a:ext cx="31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物件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064385"/>
              </p:ext>
            </p:extLst>
          </p:nvPr>
        </p:nvGraphicFramePr>
        <p:xfrm>
          <a:off x="3203848" y="3128516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4" name="方程式" r:id="rId5" imgW="126720" imgH="177480" progId="Equation.3">
                  <p:embed/>
                </p:oleObj>
              </mc:Choice>
              <mc:Fallback>
                <p:oleObj name="方程式" r:id="rId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128516"/>
                        <a:ext cx="31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物件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389916"/>
              </p:ext>
            </p:extLst>
          </p:nvPr>
        </p:nvGraphicFramePr>
        <p:xfrm>
          <a:off x="4788024" y="2128912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5" name="方程式" r:id="rId7" imgW="139680" imgH="203040" progId="Equation.3">
                  <p:embed/>
                </p:oleObj>
              </mc:Choice>
              <mc:Fallback>
                <p:oleObj name="方程式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128912"/>
                        <a:ext cx="3492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橢圓 42"/>
          <p:cNvSpPr/>
          <p:nvPr/>
        </p:nvSpPr>
        <p:spPr>
          <a:xfrm>
            <a:off x="2246164" y="450912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1310060" y="453082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4096668" y="450912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3160564" y="453082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4993258" y="450955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5907658" y="453082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6825952" y="450955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7" name="直線單箭頭接點 56"/>
          <p:cNvCxnSpPr/>
          <p:nvPr/>
        </p:nvCxnSpPr>
        <p:spPr>
          <a:xfrm flipH="1">
            <a:off x="3088432" y="3429000"/>
            <a:ext cx="475456" cy="86409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2123728" y="4221088"/>
            <a:ext cx="936104" cy="0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H="1" flipV="1">
            <a:off x="2195736" y="4242359"/>
            <a:ext cx="525760" cy="770817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575802" y="2780928"/>
                <a:ext cx="1403910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[2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0]</m:t>
                      </m:r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2" y="2780928"/>
                <a:ext cx="1403910" cy="7379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單箭頭接點 61"/>
          <p:cNvCxnSpPr/>
          <p:nvPr/>
        </p:nvCxnSpPr>
        <p:spPr>
          <a:xfrm flipH="1">
            <a:off x="2699792" y="2586607"/>
            <a:ext cx="1342876" cy="2376264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stCxn id="60" idx="3"/>
          </p:cNvCxnSpPr>
          <p:nvPr/>
        </p:nvCxnSpPr>
        <p:spPr>
          <a:xfrm flipV="1">
            <a:off x="1979712" y="3149907"/>
            <a:ext cx="1742926" cy="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 flipH="1">
            <a:off x="4067944" y="1700808"/>
            <a:ext cx="475456" cy="864096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>
            <a:off x="4572000" y="1772816"/>
            <a:ext cx="936104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>
            <a:off x="5436096" y="1772816"/>
            <a:ext cx="936104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 flipH="1" flipV="1">
            <a:off x="6300192" y="1794087"/>
            <a:ext cx="525760" cy="770817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>
            <a:off x="4049812" y="2586607"/>
            <a:ext cx="2754436" cy="0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/>
              <p:cNvSpPr txBox="1"/>
              <p:nvPr/>
            </p:nvSpPr>
            <p:spPr>
              <a:xfrm>
                <a:off x="7181974" y="2934048"/>
                <a:ext cx="1403910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0]</m:t>
                      </m:r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974" y="2934048"/>
                <a:ext cx="1403910" cy="73795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直線單箭頭接點 73"/>
          <p:cNvCxnSpPr/>
          <p:nvPr/>
        </p:nvCxnSpPr>
        <p:spPr>
          <a:xfrm flipH="1" flipV="1">
            <a:off x="4932040" y="2636912"/>
            <a:ext cx="2088232" cy="74523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3059832" y="5652537"/>
                <a:ext cx="29336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You can check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652537"/>
                <a:ext cx="2933624" cy="584775"/>
              </a:xfrm>
              <a:prstGeom prst="rect">
                <a:avLst/>
              </a:prstGeom>
              <a:blipFill rotWithShape="0">
                <a:blip r:embed="rId11"/>
                <a:stretch>
                  <a:fillRect l="-5405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539502" y="3933056"/>
                <a:ext cx="9361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[100]</m:t>
                      </m:r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02" y="3933056"/>
                <a:ext cx="936154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線單箭頭接點 77"/>
          <p:cNvCxnSpPr>
            <a:stCxn id="76" idx="0"/>
            <a:endCxn id="60" idx="2"/>
          </p:cNvCxnSpPr>
          <p:nvPr/>
        </p:nvCxnSpPr>
        <p:spPr>
          <a:xfrm flipV="1">
            <a:off x="1007579" y="3518887"/>
            <a:ext cx="270178" cy="41416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7812310" y="3987185"/>
                <a:ext cx="9361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[010]</m:t>
                      </m:r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10" y="3987185"/>
                <a:ext cx="936154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直線單箭頭接點 79"/>
          <p:cNvCxnSpPr>
            <a:stCxn id="79" idx="0"/>
            <a:endCxn id="72" idx="2"/>
          </p:cNvCxnSpPr>
          <p:nvPr/>
        </p:nvCxnSpPr>
        <p:spPr>
          <a:xfrm flipH="1" flipV="1">
            <a:off x="7883929" y="3672007"/>
            <a:ext cx="396458" cy="31517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2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187624" y="404664"/>
            <a:ext cx="5652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lphaLcParenBoth" startAt="2"/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planes 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k </a:t>
            </a:r>
            <a:r>
              <a:rPr lang="en-US" altLang="zh-TW" sz="3200" i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;  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TW" sz="3200" i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3688" y="1124744"/>
            <a:ext cx="3982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 (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k l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k </a:t>
            </a:r>
            <a:r>
              <a:rPr lang="en-US" altLang="zh-TW" sz="3200" i="1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693322" y="2468656"/>
            <a:ext cx="2274276" cy="2468162"/>
            <a:chOff x="3420" y="7920"/>
            <a:chExt cx="2520" cy="2520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4500" y="9360"/>
              <a:ext cx="144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 flipV="1">
              <a:off x="3780" y="7920"/>
              <a:ext cx="720" cy="14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3420" y="9360"/>
              <a:ext cx="1080" cy="108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4500" y="9360"/>
              <a:ext cx="360" cy="72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3600" y="9720"/>
              <a:ext cx="216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aphicFrame>
          <p:nvGraphicFramePr>
            <p:cNvPr id="22" name="物件 21"/>
            <p:cNvGraphicFramePr>
              <a:graphicFrameLocks noChangeAspect="1"/>
            </p:cNvGraphicFramePr>
            <p:nvPr/>
          </p:nvGraphicFramePr>
          <p:xfrm>
            <a:off x="4605" y="9630"/>
            <a:ext cx="176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48" name="方程式" r:id="rId3" imgW="114120" imgH="114120" progId="Equation.3">
                    <p:embed/>
                  </p:oleObj>
                </mc:Choice>
                <mc:Fallback>
                  <p:oleObj name="方程式" r:id="rId3" imgW="114120" imgH="11412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5" y="9630"/>
                          <a:ext cx="176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文字方塊 22"/>
          <p:cNvSpPr txBox="1"/>
          <p:nvPr/>
        </p:nvSpPr>
        <p:spPr>
          <a:xfrm>
            <a:off x="1342430" y="3717032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(100)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774478" y="5210036"/>
                <a:ext cx="2590774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(100)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10</m:t>
                    </m:r>
                    <m:acc>
                      <m:accPr>
                        <m:chr m:val="̅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e>
                    </m:acc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0)</m:t>
                    </m:r>
                  </m:oMath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478" y="5210036"/>
                <a:ext cx="2590774" cy="524118"/>
              </a:xfrm>
              <a:prstGeom prst="rect">
                <a:avLst/>
              </a:prstGeom>
              <a:blipFill rotWithShape="0">
                <a:blip r:embed="rId5"/>
                <a:stretch>
                  <a:fillRect l="-4706" t="-12791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物件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110282"/>
              </p:ext>
            </p:extLst>
          </p:nvPr>
        </p:nvGraphicFramePr>
        <p:xfrm>
          <a:off x="1414438" y="4928716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9" name="方程式" r:id="rId6" imgW="126720" imgH="177480" progId="Equation.3">
                  <p:embed/>
                </p:oleObj>
              </mc:Choice>
              <mc:Fallback>
                <p:oleObj name="方程式" r:id="rId6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38" y="4928716"/>
                        <a:ext cx="31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42705"/>
              </p:ext>
            </p:extLst>
          </p:nvPr>
        </p:nvGraphicFramePr>
        <p:xfrm>
          <a:off x="4150742" y="3657726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0" name="方程式" r:id="rId8" imgW="139680" imgH="203040" progId="Equation.3">
                  <p:embed/>
                </p:oleObj>
              </mc:Choice>
              <mc:Fallback>
                <p:oleObj name="方程式" r:id="rId8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742" y="3657726"/>
                        <a:ext cx="3492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物件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764552"/>
              </p:ext>
            </p:extLst>
          </p:nvPr>
        </p:nvGraphicFramePr>
        <p:xfrm>
          <a:off x="2105050" y="2132856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1" name="方程式" r:id="rId10" imgW="126720" imgH="177480" progId="Equation.3">
                  <p:embed/>
                </p:oleObj>
              </mc:Choice>
              <mc:Fallback>
                <p:oleObj name="方程式" r:id="rId10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50" y="2132856"/>
                        <a:ext cx="31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17"/>
          <p:cNvGrpSpPr>
            <a:grpSpLocks/>
          </p:cNvGrpSpPr>
          <p:nvPr/>
        </p:nvGrpSpPr>
        <p:grpSpPr bwMode="auto">
          <a:xfrm>
            <a:off x="5151712" y="2468656"/>
            <a:ext cx="2815454" cy="2460060"/>
            <a:chOff x="3365" y="8880"/>
            <a:chExt cx="2348" cy="2411"/>
          </a:xfrm>
        </p:grpSpPr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4371" y="10258"/>
              <a:ext cx="134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 flipH="1" flipV="1">
              <a:off x="3700" y="8880"/>
              <a:ext cx="671" cy="137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 flipH="1">
              <a:off x="3365" y="10258"/>
              <a:ext cx="1006" cy="103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>
              <a:off x="4371" y="10258"/>
              <a:ext cx="336" cy="6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V="1">
              <a:off x="3868" y="9913"/>
              <a:ext cx="1342" cy="137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aphicFrame>
          <p:nvGraphicFramePr>
            <p:cNvPr id="38" name="物件 37"/>
            <p:cNvGraphicFramePr>
              <a:graphicFrameLocks noChangeAspect="1"/>
            </p:cNvGraphicFramePr>
            <p:nvPr/>
          </p:nvGraphicFramePr>
          <p:xfrm>
            <a:off x="4469" y="10516"/>
            <a:ext cx="16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52" name="方程式" r:id="rId12" imgW="114120" imgH="114120" progId="Equation.3">
                    <p:embed/>
                  </p:oleObj>
                </mc:Choice>
                <mc:Fallback>
                  <p:oleObj name="方程式" r:id="rId12" imgW="114120" imgH="11412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9" y="10516"/>
                          <a:ext cx="164" cy="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9" name="物件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207142"/>
              </p:ext>
            </p:extLst>
          </p:nvPr>
        </p:nvGraphicFramePr>
        <p:xfrm>
          <a:off x="4942830" y="4928716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3" name="方程式" r:id="rId14" imgW="126720" imgH="177480" progId="Equation.3">
                  <p:embed/>
                </p:oleObj>
              </mc:Choice>
              <mc:Fallback>
                <p:oleObj name="方程式" r:id="rId1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830" y="4928716"/>
                        <a:ext cx="31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物件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31036"/>
              </p:ext>
            </p:extLst>
          </p:nvPr>
        </p:nvGraphicFramePr>
        <p:xfrm>
          <a:off x="7967166" y="3657726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4" name="方程式" r:id="rId15" imgW="139680" imgH="203040" progId="Equation.3">
                  <p:embed/>
                </p:oleObj>
              </mc:Choice>
              <mc:Fallback>
                <p:oleObj name="方程式" r:id="rId1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166" y="3657726"/>
                        <a:ext cx="3492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物件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055469"/>
              </p:ext>
            </p:extLst>
          </p:nvPr>
        </p:nvGraphicFramePr>
        <p:xfrm>
          <a:off x="5633442" y="2132856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5" name="方程式" r:id="rId16" imgW="126720" imgH="177480" progId="Equation.3">
                  <p:embed/>
                </p:oleObj>
              </mc:Choice>
              <mc:Fallback>
                <p:oleObj name="方程式" r:id="rId16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442" y="2132856"/>
                        <a:ext cx="31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6229698" y="2924944"/>
                <a:ext cx="2590774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(010)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01</m:t>
                    </m:r>
                    <m:acc>
                      <m:accPr>
                        <m:chr m:val="̅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e>
                    </m:acc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0)</m:t>
                    </m:r>
                  </m:oMath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698" y="2924944"/>
                <a:ext cx="2590774" cy="524118"/>
              </a:xfrm>
              <a:prstGeom prst="rect">
                <a:avLst/>
              </a:prstGeom>
              <a:blipFill rotWithShape="0">
                <a:blip r:embed="rId17"/>
                <a:stretch>
                  <a:fillRect l="-4941" t="-12791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字方塊 42"/>
          <p:cNvSpPr txBox="1"/>
          <p:nvPr/>
        </p:nvSpPr>
        <p:spPr>
          <a:xfrm>
            <a:off x="3142630" y="4221088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6779833" y="3933056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93453" y="1070236"/>
            <a:ext cx="2422302" cy="2627899"/>
            <a:chOff x="3473" y="12740"/>
            <a:chExt cx="2785" cy="2942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>
              <a:off x="4666" y="14421"/>
              <a:ext cx="159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 flipH="1" flipV="1">
              <a:off x="3871" y="12740"/>
              <a:ext cx="795" cy="168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H="1">
              <a:off x="3473" y="14421"/>
              <a:ext cx="1193" cy="126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4666" y="13371"/>
              <a:ext cx="995" cy="10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838" y="13476"/>
              <a:ext cx="2385" cy="126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aphicFrame>
          <p:nvGraphicFramePr>
            <p:cNvPr id="12" name="物件 11"/>
            <p:cNvGraphicFramePr>
              <a:graphicFrameLocks noChangeAspect="1"/>
            </p:cNvGraphicFramePr>
            <p:nvPr/>
          </p:nvGraphicFramePr>
          <p:xfrm>
            <a:off x="4865" y="14001"/>
            <a:ext cx="195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01" name="方程式" r:id="rId3" imgW="114120" imgH="114120" progId="Equation.3">
                    <p:embed/>
                  </p:oleObj>
                </mc:Choice>
                <mc:Fallback>
                  <p:oleObj name="方程式" r:id="rId3" imgW="114120" imgH="11412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5" y="14001"/>
                          <a:ext cx="195" cy="2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714921"/>
              </p:ext>
            </p:extLst>
          </p:nvPr>
        </p:nvGraphicFramePr>
        <p:xfrm>
          <a:off x="478334" y="334454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2" name="方程式" r:id="rId5" imgW="126720" imgH="177480" progId="Equation.3">
                  <p:embed/>
                </p:oleObj>
              </mc:Choice>
              <mc:Fallback>
                <p:oleObj name="方程式" r:id="rId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34" y="3344540"/>
                        <a:ext cx="31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6855"/>
              </p:ext>
            </p:extLst>
          </p:nvPr>
        </p:nvGraphicFramePr>
        <p:xfrm>
          <a:off x="3214638" y="207355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3" name="方程式" r:id="rId7" imgW="139680" imgH="203040" progId="Equation.3">
                  <p:embed/>
                </p:oleObj>
              </mc:Choice>
              <mc:Fallback>
                <p:oleObj name="方程式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38" y="2073550"/>
                        <a:ext cx="3492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30848"/>
              </p:ext>
            </p:extLst>
          </p:nvPr>
        </p:nvGraphicFramePr>
        <p:xfrm>
          <a:off x="1168946" y="54868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4" name="方程式" r:id="rId9" imgW="126720" imgH="177480" progId="Equation.3">
                  <p:embed/>
                </p:oleObj>
              </mc:Choice>
              <mc:Fallback>
                <p:oleObj name="方程式" r:id="rId9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946" y="548680"/>
                        <a:ext cx="31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323528" y="1844824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plane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804248" y="2176544"/>
                <a:ext cx="1367682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TW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110)</m:t>
                      </m:r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176544"/>
                <a:ext cx="1367682" cy="52411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990508" y="2218643"/>
                <a:ext cx="982961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508" y="2218643"/>
                <a:ext cx="982961" cy="524118"/>
              </a:xfrm>
              <a:prstGeom prst="rect">
                <a:avLst/>
              </a:prstGeom>
              <a:blipFill rotWithShape="0">
                <a:blip r:embed="rId12"/>
                <a:stretch>
                  <a:fillRect l="-13043" t="-11628" r="-10559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4918500" y="1633868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k l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04248" y="1611831"/>
            <a:ext cx="1380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k </a:t>
            </a:r>
            <a:r>
              <a:rPr lang="en-US" altLang="zh-TW" sz="3200" i="1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9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39752" y="260648"/>
            <a:ext cx="4378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 for general case: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516216" y="2264420"/>
            <a:ext cx="1901021" cy="1868170"/>
            <a:chOff x="3000" y="2281"/>
            <a:chExt cx="2885" cy="2942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4193" y="3962"/>
              <a:ext cx="159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3398" y="2281"/>
              <a:ext cx="795" cy="168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3000" y="3962"/>
              <a:ext cx="1193" cy="126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3000" y="3768"/>
              <a:ext cx="2885" cy="102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353923"/>
              </p:ext>
            </p:extLst>
          </p:nvPr>
        </p:nvGraphicFramePr>
        <p:xfrm>
          <a:off x="6228184" y="4136628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1" name="方程式" r:id="rId3" imgW="126720" imgH="177480" progId="Equation.3">
                  <p:embed/>
                </p:oleObj>
              </mc:Choice>
              <mc:Fallback>
                <p:oleObj name="方程式" r:id="rId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136628"/>
                        <a:ext cx="31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110706"/>
              </p:ext>
            </p:extLst>
          </p:nvPr>
        </p:nvGraphicFramePr>
        <p:xfrm>
          <a:off x="8615238" y="3056508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2" name="方程式" r:id="rId5" imgW="139680" imgH="203040" progId="Equation.3">
                  <p:embed/>
                </p:oleObj>
              </mc:Choice>
              <mc:Fallback>
                <p:oleObj name="方程式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5238" y="3056508"/>
                        <a:ext cx="3492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90189"/>
              </p:ext>
            </p:extLst>
          </p:nvPr>
        </p:nvGraphicFramePr>
        <p:xfrm>
          <a:off x="6630764" y="1747912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3" name="方程式" r:id="rId7" imgW="126720" imgH="177480" progId="Equation.3">
                  <p:embed/>
                </p:oleObj>
              </mc:Choice>
              <mc:Fallback>
                <p:oleObj name="方程式" r:id="rId7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764" y="1747912"/>
                        <a:ext cx="31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1043608" y="105273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plane (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k l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the intersection with the basal plane (001) is a line that is expressed as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491880" y="3356992"/>
                <a:ext cx="2088232" cy="1329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den>
                      </m:f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356992"/>
                <a:ext cx="2088232" cy="13296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1043608" y="35010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equation :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1600" y="4800054"/>
            <a:ext cx="7265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we set the lattice constant 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hexagonal lattice for simplicity.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96008" y="598777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equation :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723824" y="1249596"/>
            <a:ext cx="336021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back to  page 5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115616" y="332656"/>
                <a:ext cx="770485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line along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a:rPr lang="en-US" altLang="zh-TW" sz="3200" i="1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𝑢</m:t>
                        </m:r>
                      </m:e>
                    </m:acc>
                    <m:r>
                      <a:rPr lang="en-US" altLang="zh-TW" sz="3200" i="1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 </m:t>
                    </m:r>
                  </m:oMath>
                </a14:m>
                <a:r>
                  <a:rPr lang="en-US" altLang="zh-TW" sz="3200" kern="1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axis can be expressed as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32656"/>
                <a:ext cx="7704856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978" t="-14737" b="-336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788296" y="908720"/>
                <a:ext cx="135976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96" y="908720"/>
                <a:ext cx="1359768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1196008" y="947213"/>
            <a:ext cx="2583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equation :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00464" y="908720"/>
            <a:ext cx="567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092552" y="908720"/>
                <a:ext cx="19358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552" y="908720"/>
                <a:ext cx="1935832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691680" y="2078270"/>
                <a:ext cx="243988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h𝑥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𝑘𝑦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078270"/>
                <a:ext cx="243988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300464" y="2069559"/>
                <a:ext cx="19358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64" y="2069559"/>
                <a:ext cx="193583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1187624" y="1556792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points of these two lines 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83968" y="2078270"/>
            <a:ext cx="855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714173" y="2789350"/>
                <a:ext cx="2376264" cy="877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36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zh-TW" sz="36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zh-TW" alt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zh-TW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173" y="2789350"/>
                <a:ext cx="2376264" cy="877613"/>
              </a:xfrm>
              <a:prstGeom prst="rect">
                <a:avLst/>
              </a:prstGeom>
              <a:blipFill rotWithShape="0">
                <a:blip r:embed="rId8"/>
                <a:stretch>
                  <a:fillRect l="-7692" t="-6250" b="-159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2555776" y="2916233"/>
            <a:ext cx="880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at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971600" y="4079974"/>
                <a:ext cx="7394292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vector from origin to the point can be expressed along 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sz="3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a:rPr lang="en-US" altLang="zh-TW" sz="3200" i="1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𝑢</m:t>
                        </m:r>
                      </m:e>
                    </m:acc>
                    <m:r>
                      <a:rPr lang="en-US" altLang="zh-TW" sz="3200" i="1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 </m:t>
                    </m:r>
                  </m:oMath>
                </a14:m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axis as</a:t>
                </a:r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079974"/>
                <a:ext cx="7394292" cy="1077218"/>
              </a:xfrm>
              <a:prstGeom prst="rect">
                <a:avLst/>
              </a:prstGeom>
              <a:blipFill rotWithShape="0">
                <a:blip r:embed="rId16"/>
                <a:stretch>
                  <a:fillRect l="-2061" t="-7910" b="-16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949068" y="5202421"/>
                <a:ext cx="7560840" cy="1538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320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̂"/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zh-TW" alt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3200" i="1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̂"/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zh-TW" alt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acc>
                      <m:accPr>
                        <m:chr m:val="̂"/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zh-TW" alt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acc>
                      <m:accPr>
                        <m:chr m:val="̂"/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zh-TW" altLang="en-US" sz="3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TW" alt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zh-TW" alt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zh-TW" alt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TW" alt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zh-TW" alt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TW" alt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den>
                    </m:f>
                    <m:acc>
                      <m:accPr>
                        <m:chr m:val="̂"/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zh-TW" alt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TW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acc>
                      <m:accPr>
                        <m:chr m:val="̂"/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68" y="5202421"/>
                <a:ext cx="7560840" cy="153894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3779912" y="5971894"/>
            <a:ext cx="2569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zh-TW" sz="3200" i="1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- (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5930900"/>
            <a:ext cx="317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787900"/>
            <a:ext cx="342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43300"/>
            <a:ext cx="317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4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211960" y="849164"/>
            <a:ext cx="4032448" cy="4019996"/>
            <a:chOff x="3000" y="2281"/>
            <a:chExt cx="3185" cy="2942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4193" y="3962"/>
              <a:ext cx="199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 flipV="1">
              <a:off x="3398" y="2281"/>
              <a:ext cx="795" cy="168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>
              <a:off x="3000" y="3962"/>
              <a:ext cx="1193" cy="126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000" y="3768"/>
              <a:ext cx="2885" cy="102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93102"/>
              </p:ext>
            </p:extLst>
          </p:nvPr>
        </p:nvGraphicFramePr>
        <p:xfrm>
          <a:off x="3756968" y="4752036"/>
          <a:ext cx="443520" cy="621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9" name="方程式" r:id="rId3" imgW="126720" imgH="177480" progId="Equation.3">
                  <p:embed/>
                </p:oleObj>
              </mc:Choice>
              <mc:Fallback>
                <p:oleObj name="方程式" r:id="rId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968" y="4752036"/>
                        <a:ext cx="443520" cy="6211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493790"/>
              </p:ext>
            </p:extLst>
          </p:nvPr>
        </p:nvGraphicFramePr>
        <p:xfrm>
          <a:off x="8465717" y="2830352"/>
          <a:ext cx="488880" cy="71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0" name="方程式" r:id="rId5" imgW="139680" imgH="203040" progId="Equation.3">
                  <p:embed/>
                </p:oleObj>
              </mc:Choice>
              <mc:Fallback>
                <p:oleObj name="方程式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717" y="2830352"/>
                        <a:ext cx="488880" cy="7106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792606"/>
              </p:ext>
            </p:extLst>
          </p:nvPr>
        </p:nvGraphicFramePr>
        <p:xfrm>
          <a:off x="4200488" y="233670"/>
          <a:ext cx="443520" cy="621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1" name="方程式" r:id="rId7" imgW="126720" imgH="177480" progId="Equation.3">
                  <p:embed/>
                </p:oleObj>
              </mc:Choice>
              <mc:Fallback>
                <p:oleObj name="方程式" r:id="rId7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488" y="233670"/>
                        <a:ext cx="443520" cy="6211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單箭頭接點 12"/>
          <p:cNvCxnSpPr/>
          <p:nvPr/>
        </p:nvCxnSpPr>
        <p:spPr>
          <a:xfrm flipH="1" flipV="1">
            <a:off x="5725870" y="3140969"/>
            <a:ext cx="718338" cy="170624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10121" y="331661"/>
                <a:ext cx="2376264" cy="877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36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zh-TW" sz="36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zh-TW" alt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zh-TW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21" y="331661"/>
                <a:ext cx="2376264" cy="877613"/>
              </a:xfrm>
              <a:prstGeom prst="rect">
                <a:avLst/>
              </a:prstGeom>
              <a:blipFill rotWithShape="0">
                <a:blip r:embed="rId17"/>
                <a:stretch>
                  <a:fillRect l="-7692" t="-6250" b="-159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橢圓 14"/>
          <p:cNvSpPr/>
          <p:nvPr/>
        </p:nvSpPr>
        <p:spPr>
          <a:xfrm>
            <a:off x="5809467" y="3523864"/>
            <a:ext cx="234000" cy="2323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626285" y="2948598"/>
                <a:ext cx="32759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85" y="2948598"/>
                <a:ext cx="327590" cy="92519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983397" y="1955835"/>
                <a:ext cx="33105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397" y="1955835"/>
                <a:ext cx="331053" cy="92519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300192" y="3583930"/>
                <a:ext cx="1054199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583930"/>
                <a:ext cx="1054199" cy="93339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475656" y="5589240"/>
                <a:ext cx="6616170" cy="1012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1/(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:−(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589240"/>
                <a:ext cx="6616170" cy="101252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/>
          <p:cNvCxnSpPr/>
          <p:nvPr/>
        </p:nvCxnSpPr>
        <p:spPr>
          <a:xfrm flipH="1">
            <a:off x="1256411" y="1916832"/>
            <a:ext cx="503265" cy="61015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1242507" y="2544002"/>
            <a:ext cx="901900" cy="629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1693457" y="1916832"/>
            <a:ext cx="450950" cy="637036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物件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878449"/>
              </p:ext>
            </p:extLst>
          </p:nvPr>
        </p:nvGraphicFramePr>
        <p:xfrm>
          <a:off x="560231" y="2468180"/>
          <a:ext cx="443520" cy="621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2" name="方程式" r:id="rId22" imgW="126720" imgH="177480" progId="Equation.3">
                  <p:embed/>
                </p:oleObj>
              </mc:Choice>
              <mc:Fallback>
                <p:oleObj name="方程式" r:id="rId2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31" y="2468180"/>
                        <a:ext cx="443520" cy="6211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物件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069108"/>
              </p:ext>
            </p:extLst>
          </p:nvPr>
        </p:nvGraphicFramePr>
        <p:xfrm>
          <a:off x="2282920" y="2068130"/>
          <a:ext cx="488880" cy="71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3" name="方程式" r:id="rId23" imgW="139680" imgH="203040" progId="Equation.3">
                  <p:embed/>
                </p:oleObj>
              </mc:Choice>
              <mc:Fallback>
                <p:oleObj name="方程式" r:id="rId23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920" y="2068130"/>
                        <a:ext cx="488880" cy="7106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0433" y="1511921"/>
                <a:ext cx="1693255" cy="90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3" y="1511921"/>
                <a:ext cx="1693255" cy="90896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934529" y="2664049"/>
                <a:ext cx="1693255" cy="90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29" y="2664049"/>
                <a:ext cx="1693255" cy="90896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/>
          <p:cNvSpPr txBox="1"/>
          <p:nvPr/>
        </p:nvSpPr>
        <p:spPr>
          <a:xfrm>
            <a:off x="1964328" y="162880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260648"/>
            <a:ext cx="83529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altLang="zh-TW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  <a:sym typeface="Symbol"/>
              </a:rPr>
              <a:t>     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  <a:sym typeface="Symbol"/>
              </a:rPr>
              <a:t> </a:t>
            </a:r>
            <a:r>
              <a:rPr kumimoji="1" lang="en-US" altLang="zh-TW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Lattice translation vector </a:t>
            </a:r>
            <a:endParaRPr kumimoji="1" lang="zh-TW" altLang="zh-TW" sz="3200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r>
              <a:rPr kumimoji="1" lang="en-US" altLang="zh-TW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  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  <a:sym typeface="Symbol"/>
              </a:rPr>
              <a:t></a:t>
            </a:r>
            <a:r>
              <a:rPr kumimoji="1" lang="en-US" altLang="zh-TW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Lattice plane </a:t>
            </a:r>
            <a:endParaRPr kumimoji="1" lang="zh-TW" altLang="zh-TW" sz="3200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r>
              <a:rPr kumimoji="1" lang="en-US" altLang="zh-TW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  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  <a:sym typeface="Symbol"/>
              </a:rPr>
              <a:t></a:t>
            </a:r>
            <a:r>
              <a:rPr kumimoji="1" lang="en-US" altLang="zh-TW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Unit cell</a:t>
            </a:r>
          </a:p>
          <a:p>
            <a:r>
              <a:rPr kumimoji="1" lang="en-US" altLang="zh-TW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  <a:sym typeface="Symbol"/>
              </a:rPr>
              <a:t>     </a:t>
            </a:r>
            <a:r>
              <a:rPr kumimoji="1" lang="en-US" altLang="zh-TW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Primitive unit cell</a:t>
            </a:r>
            <a:r>
              <a:rPr kumimoji="1" lang="zh-TW" altLang="zh-TW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【</a:t>
            </a:r>
            <a:r>
              <a:rPr kumimoji="1" lang="en-US" altLang="zh-TW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1 lattice point/unit cell</a:t>
            </a:r>
            <a:r>
              <a:rPr kumimoji="1" lang="zh-TW" altLang="zh-TW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】</a:t>
            </a:r>
            <a:endParaRPr kumimoji="1" lang="en-US" altLang="zh-TW" sz="3200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r>
              <a:rPr kumimoji="1" lang="en-US" altLang="zh-TW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      Examples : </a:t>
            </a:r>
            <a:r>
              <a:rPr kumimoji="1" lang="en-US" altLang="zh-TW" sz="3200" dirty="0" err="1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CsCl</a:t>
            </a:r>
            <a:endParaRPr kumimoji="1" lang="zh-TW" altLang="en-US" sz="3200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987824" y="2780928"/>
            <a:ext cx="3528392" cy="2016224"/>
            <a:chOff x="3960" y="10440"/>
            <a:chExt cx="2700" cy="160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5940" y="11160"/>
            <a:ext cx="72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8" name="Equation" r:id="rId3" imgW="457002" imgH="177723" progId="Equation.3">
                    <p:embed/>
                  </p:oleObj>
                </mc:Choice>
                <mc:Fallback>
                  <p:oleObj name="Equation" r:id="rId3" imgW="457002" imgH="177723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" y="11160"/>
                          <a:ext cx="72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960" y="10440"/>
              <a:ext cx="1605" cy="1605"/>
              <a:chOff x="8910" y="9447"/>
              <a:chExt cx="1605" cy="1605"/>
            </a:xfrm>
          </p:grpSpPr>
          <p:sp>
            <p:nvSpPr>
              <p:cNvPr id="6" name="Line 5"/>
              <p:cNvSpPr>
                <a:spLocks noChangeShapeType="1"/>
              </p:cNvSpPr>
              <p:nvPr/>
            </p:nvSpPr>
            <p:spPr bwMode="auto">
              <a:xfrm>
                <a:off x="9000" y="10980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 flipV="1">
                <a:off x="9000" y="1044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9000" y="10080"/>
                <a:ext cx="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9000" y="10080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9540" y="9540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9540" y="10440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 flipV="1">
                <a:off x="9000" y="954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 flipV="1">
                <a:off x="9900" y="1044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flipV="1">
                <a:off x="9900" y="954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V="1">
                <a:off x="10440" y="9540"/>
                <a:ext cx="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V="1">
                <a:off x="9540" y="9540"/>
                <a:ext cx="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V="1">
                <a:off x="9900" y="10080"/>
                <a:ext cx="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9630" y="10110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10320" y="9498"/>
                <a:ext cx="180" cy="1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9450" y="10317"/>
                <a:ext cx="180" cy="1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8925" y="10872"/>
                <a:ext cx="180" cy="1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10335" y="10347"/>
                <a:ext cx="180" cy="1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9810" y="10872"/>
                <a:ext cx="180" cy="1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8910" y="9987"/>
                <a:ext cx="180" cy="1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9825" y="10017"/>
                <a:ext cx="180" cy="1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9450" y="9447"/>
                <a:ext cx="180" cy="1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907704" y="4797152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Fe (ferrite)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b.c.c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(not primitive)</a:t>
            </a:r>
            <a:endParaRPr lang="zh-TW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f.c.c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(not primitive)</a:t>
            </a:r>
            <a:endParaRPr lang="zh-TW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h.c.p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simple hexagonal lattice</a:t>
            </a:r>
            <a:endParaRPr lang="zh-TW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Si diamond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f.c.c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(not primitive)</a:t>
            </a:r>
            <a:endParaRPr lang="zh-TW" altLang="zh-TW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87624" y="41918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Transformation from Miller [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y z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to </a:t>
            </a:r>
            <a:endParaRPr lang="en-US" altLang="zh-TW" sz="3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Miller-</a:t>
            </a:r>
            <a:r>
              <a:rPr lang="en-US" altLang="zh-TW" sz="32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Bravais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[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k </a:t>
            </a:r>
            <a:r>
              <a:rPr lang="en-US" altLang="zh-TW" sz="3200" i="1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626952" y="2159083"/>
            <a:ext cx="2671948" cy="2445852"/>
            <a:chOff x="6300" y="13140"/>
            <a:chExt cx="2520" cy="252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380" y="14580"/>
              <a:ext cx="144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6660" y="13140"/>
              <a:ext cx="720" cy="14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6300" y="14580"/>
              <a:ext cx="1080" cy="108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7380" y="14577"/>
              <a:ext cx="0" cy="9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7380" y="14580"/>
              <a:ext cx="900" cy="9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6480" y="15480"/>
              <a:ext cx="90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7380" y="14037"/>
              <a:ext cx="540" cy="5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7095" y="14040"/>
              <a:ext cx="8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6555" y="14558"/>
              <a:ext cx="8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6548" y="14018"/>
              <a:ext cx="540" cy="5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785887" y="1700808"/>
            <a:ext cx="841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35696" y="26369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740352" y="49411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869711" y="2420888"/>
                <a:ext cx="205421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711" y="2420888"/>
                <a:ext cx="2054217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869711" y="3583930"/>
                <a:ext cx="205421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711" y="3583930"/>
                <a:ext cx="2054217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869711" y="4664050"/>
                <a:ext cx="2470613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−(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711" y="4664050"/>
                <a:ext cx="2470613" cy="9380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1885363" y="5805264"/>
                <a:ext cx="9853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63" y="5805264"/>
                <a:ext cx="985398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977654"/>
              </p:ext>
            </p:extLst>
          </p:nvPr>
        </p:nvGraphicFramePr>
        <p:xfrm>
          <a:off x="5230862" y="4352652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5" name="方程式" r:id="rId9" imgW="126720" imgH="177480" progId="Equation.3">
                  <p:embed/>
                </p:oleObj>
              </mc:Choice>
              <mc:Fallback>
                <p:oleObj name="方程式" r:id="rId9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62" y="4352652"/>
                        <a:ext cx="31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物件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648444"/>
              </p:ext>
            </p:extLst>
          </p:nvPr>
        </p:nvGraphicFramePr>
        <p:xfrm>
          <a:off x="8327206" y="3209032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6" name="方程式" r:id="rId11" imgW="139680" imgH="203040" progId="Equation.3">
                  <p:embed/>
                </p:oleObj>
              </mc:Choice>
              <mc:Fallback>
                <p:oleObj name="方程式" r:id="rId11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7206" y="3209032"/>
                        <a:ext cx="3492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物件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935824"/>
              </p:ext>
            </p:extLst>
          </p:nvPr>
        </p:nvGraphicFramePr>
        <p:xfrm>
          <a:off x="5910684" y="1688356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7" name="方程式" r:id="rId13" imgW="126720" imgH="177480" progId="Equation.3">
                  <p:embed/>
                </p:oleObj>
              </mc:Choice>
              <mc:Fallback>
                <p:oleObj name="方程式" r:id="rId1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684" y="1688356"/>
                        <a:ext cx="31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0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88652" y="980728"/>
            <a:ext cx="69717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vector is expressed as [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y z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miller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indices and as [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k I l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Miller-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Bravais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indices!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59632" y="404664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475656" y="2708920"/>
                <a:ext cx="37671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zh-TW" alt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̂"/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zh-TW" alt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̂"/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zh-TW" alt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𝑧</m:t>
                      </m:r>
                      <m:acc>
                        <m:accPr>
                          <m:chr m:val="̂"/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708920"/>
                <a:ext cx="376712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475656" y="3275692"/>
                <a:ext cx="52790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h</m:t>
                      </m:r>
                      <m:acc>
                        <m:accPr>
                          <m:chr m:val="̂"/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𝑘</m:t>
                      </m:r>
                      <m:acc>
                        <m:accPr>
                          <m:chr m:val="̂"/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𝑖</m:t>
                      </m:r>
                      <m:acc>
                        <m:accPr>
                          <m:chr m:val="̂"/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𝑙</m:t>
                      </m:r>
                      <m:acc>
                        <m:accPr>
                          <m:chr m:val="̂"/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275692"/>
                <a:ext cx="5279073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894544" y="3852337"/>
                <a:ext cx="52058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h</m:t>
                      </m:r>
                      <m:acc>
                        <m:accPr>
                          <m:chr m:val="̂"/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𝑘</m:t>
                      </m:r>
                      <m:acc>
                        <m:accPr>
                          <m:chr m:val="̂"/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𝑙</m:t>
                      </m:r>
                      <m:acc>
                        <m:accPr>
                          <m:chr m:val="̂"/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544" y="3852337"/>
                <a:ext cx="5205848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895886" y="4437112"/>
                <a:ext cx="491647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𝑙</m:t>
                      </m:r>
                      <m:acc>
                        <m:accPr>
                          <m:chr m:val="̂"/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886" y="4437112"/>
                <a:ext cx="4916474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718602" y="5085184"/>
                <a:ext cx="1838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TW" alt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602" y="5085184"/>
                <a:ext cx="1838132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708603" y="5592146"/>
                <a:ext cx="18017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en-US" sz="3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TW" alt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603" y="5592146"/>
                <a:ext cx="180171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708603" y="6096202"/>
                <a:ext cx="10446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603" y="6096202"/>
                <a:ext cx="1044645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1864124" y="565253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773687" y="1196752"/>
                <a:ext cx="58594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zh-TW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TW" sz="3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zh-TW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zh-TW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zh-TW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altLang="zh-TW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zh-TW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87" y="1196752"/>
                <a:ext cx="5859489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63688" y="1703714"/>
                <a:ext cx="58721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TW" sz="3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703714"/>
                <a:ext cx="5872185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35696" y="2207770"/>
                <a:ext cx="11700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zh-TW" sz="3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207770"/>
                <a:ext cx="117006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750012" y="401177"/>
                <a:ext cx="39369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Moreover, </a:t>
                </a:r>
                <a14:m>
                  <m:oMath xmlns:m="http://schemas.openxmlformats.org/officeDocument/2006/math">
                    <m:r>
                      <a:rPr lang="en-US" altLang="zh-TW" sz="32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zh-TW" sz="32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TW" sz="32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32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32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sz="32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12" y="401177"/>
                <a:ext cx="3936912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3870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1201998" y="168314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右大括弧 6"/>
          <p:cNvSpPr/>
          <p:nvPr/>
        </p:nvSpPr>
        <p:spPr>
          <a:xfrm>
            <a:off x="7633176" y="1405515"/>
            <a:ext cx="323200" cy="655333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187624" y="414036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886050" y="2988241"/>
                <a:ext cx="223888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050" y="2988241"/>
                <a:ext cx="2238883" cy="10143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901069" y="3926851"/>
                <a:ext cx="223888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069" y="3926851"/>
                <a:ext cx="2238883" cy="10143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731035" y="413305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429461" y="3910821"/>
                <a:ext cx="2565511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461" y="3910821"/>
                <a:ext cx="2565511" cy="10303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074434" y="5168805"/>
                <a:ext cx="9853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434" y="5168805"/>
                <a:ext cx="985398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9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188640"/>
            <a:ext cx="5040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2-4 Stereographic projections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206608" y="915667"/>
            <a:ext cx="3281222" cy="3334171"/>
            <a:chOff x="2599" y="4455"/>
            <a:chExt cx="4530" cy="4470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4616" y="4455"/>
              <a:ext cx="641" cy="4470"/>
              <a:chOff x="4616" y="4455"/>
              <a:chExt cx="641" cy="4470"/>
            </a:xfrm>
          </p:grpSpPr>
          <p:graphicFrame>
            <p:nvGraphicFramePr>
              <p:cNvPr id="28" name="物件 27"/>
              <p:cNvGraphicFramePr>
                <a:graphicFrameLocks noChangeAspect="1"/>
              </p:cNvGraphicFramePr>
              <p:nvPr/>
            </p:nvGraphicFramePr>
            <p:xfrm>
              <a:off x="4740" y="4455"/>
              <a:ext cx="517" cy="5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38" name="方程式" r:id="rId3" imgW="177480" imgH="164880" progId="Equation.3">
                      <p:embed/>
                    </p:oleObj>
                  </mc:Choice>
                  <mc:Fallback>
                    <p:oleObj name="方程式" r:id="rId3" imgW="1774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0" y="4455"/>
                            <a:ext cx="517" cy="5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物件 28"/>
              <p:cNvGraphicFramePr>
                <a:graphicFrameLocks noChangeAspect="1"/>
              </p:cNvGraphicFramePr>
              <p:nvPr/>
            </p:nvGraphicFramePr>
            <p:xfrm>
              <a:off x="4616" y="8385"/>
              <a:ext cx="426" cy="5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39" name="方程式" r:id="rId5" imgW="139680" imgH="177480" progId="Equation.3">
                      <p:embed/>
                    </p:oleObj>
                  </mc:Choice>
                  <mc:Fallback>
                    <p:oleObj name="方程式" r:id="rId5" imgW="1396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16" y="8385"/>
                            <a:ext cx="426" cy="5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 rot="297449">
              <a:off x="2599" y="4605"/>
              <a:ext cx="4530" cy="3780"/>
              <a:chOff x="1980" y="11340"/>
              <a:chExt cx="3780" cy="3240"/>
            </a:xfrm>
          </p:grpSpPr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1980" y="11340"/>
                <a:ext cx="3780" cy="3060"/>
                <a:chOff x="1980" y="11340"/>
                <a:chExt cx="3780" cy="3060"/>
              </a:xfrm>
            </p:grpSpPr>
            <p:grpSp>
              <p:nvGrpSpPr>
                <p:cNvPr id="13" name="Group 38"/>
                <p:cNvGrpSpPr>
                  <a:grpSpLocks/>
                </p:cNvGrpSpPr>
                <p:nvPr/>
              </p:nvGrpSpPr>
              <p:grpSpPr bwMode="auto">
                <a:xfrm>
                  <a:off x="2700" y="13140"/>
                  <a:ext cx="2520" cy="360"/>
                  <a:chOff x="2700" y="10080"/>
                  <a:chExt cx="2520" cy="540"/>
                </a:xfrm>
              </p:grpSpPr>
              <p:sp>
                <p:nvSpPr>
                  <p:cNvPr id="26" name="Arc 39"/>
                  <p:cNvSpPr>
                    <a:spLocks/>
                  </p:cNvSpPr>
                  <p:nvPr/>
                </p:nvSpPr>
                <p:spPr bwMode="auto">
                  <a:xfrm flipV="1">
                    <a:off x="3960" y="10080"/>
                    <a:ext cx="1260" cy="54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7" name="Arc 40"/>
                  <p:cNvSpPr>
                    <a:spLocks/>
                  </p:cNvSpPr>
                  <p:nvPr/>
                </p:nvSpPr>
                <p:spPr bwMode="auto">
                  <a:xfrm flipH="1" flipV="1">
                    <a:off x="2700" y="10080"/>
                    <a:ext cx="1320" cy="54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4" name="Group 41"/>
                <p:cNvGrpSpPr>
                  <a:grpSpLocks/>
                </p:cNvGrpSpPr>
                <p:nvPr/>
              </p:nvGrpSpPr>
              <p:grpSpPr bwMode="auto">
                <a:xfrm>
                  <a:off x="1980" y="11340"/>
                  <a:ext cx="3780" cy="3060"/>
                  <a:chOff x="1980" y="11340"/>
                  <a:chExt cx="3780" cy="3060"/>
                </a:xfrm>
              </p:grpSpPr>
              <p:sp>
                <p:nvSpPr>
                  <p:cNvPr id="15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1880"/>
                    <a:ext cx="2520" cy="2520"/>
                  </a:xfrm>
                  <a:prstGeom prst="ellips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6" name="Group 43"/>
                  <p:cNvGrpSpPr>
                    <a:grpSpLocks/>
                  </p:cNvGrpSpPr>
                  <p:nvPr/>
                </p:nvGrpSpPr>
                <p:grpSpPr bwMode="auto">
                  <a:xfrm flipV="1">
                    <a:off x="2700" y="12777"/>
                    <a:ext cx="2520" cy="420"/>
                    <a:chOff x="2700" y="10080"/>
                    <a:chExt cx="2520" cy="540"/>
                  </a:xfrm>
                </p:grpSpPr>
                <p:sp>
                  <p:nvSpPr>
                    <p:cNvPr id="24" name="Arc 44"/>
                    <p:cNvSpPr>
                      <a:spLocks/>
                    </p:cNvSpPr>
                    <p:nvPr/>
                  </p:nvSpPr>
                  <p:spPr bwMode="auto">
                    <a:xfrm flipV="1">
                      <a:off x="3960" y="10080"/>
                      <a:ext cx="1260" cy="5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2225">
                      <a:solidFill>
                        <a:srgbClr val="000000"/>
                      </a:solidFill>
                      <a:prstDash val="lg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5" name="Arc 4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700" y="10080"/>
                      <a:ext cx="1320" cy="5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2225">
                      <a:solidFill>
                        <a:srgbClr val="000000"/>
                      </a:solidFill>
                      <a:prstDash val="lg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17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60" y="11340"/>
                    <a:ext cx="1800" cy="180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8" name="Line 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0" y="12237"/>
                    <a:ext cx="1980" cy="90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0" y="11880"/>
                    <a:ext cx="540" cy="126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0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60" y="13140"/>
                    <a:ext cx="360" cy="90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1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00" y="12240"/>
                    <a:ext cx="360" cy="90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2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0" y="13140"/>
                    <a:ext cx="540" cy="126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3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60" y="13140"/>
                    <a:ext cx="900" cy="90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12" name="Line 53"/>
              <p:cNvSpPr>
                <a:spLocks noChangeShapeType="1"/>
              </p:cNvSpPr>
              <p:nvPr/>
            </p:nvSpPr>
            <p:spPr bwMode="auto">
              <a:xfrm flipH="1">
                <a:off x="2520" y="14040"/>
                <a:ext cx="540" cy="54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30" name="文字方塊 29"/>
          <p:cNvSpPr txBox="1"/>
          <p:nvPr/>
        </p:nvSpPr>
        <p:spPr>
          <a:xfrm>
            <a:off x="7067033" y="2033667"/>
            <a:ext cx="19399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</a:p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452654" y="1118058"/>
                <a:ext cx="11862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654" y="1118058"/>
                <a:ext cx="1186222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275856" y="3556002"/>
                <a:ext cx="136665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acc>
                        <m:accPr>
                          <m:chr m:val="̅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556002"/>
                <a:ext cx="1366656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6757516" y="692696"/>
                <a:ext cx="136665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516" y="692696"/>
                <a:ext cx="1366656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57"/>
          <p:cNvGrpSpPr>
            <a:grpSpLocks/>
          </p:cNvGrpSpPr>
          <p:nvPr/>
        </p:nvGrpSpPr>
        <p:grpSpPr bwMode="auto">
          <a:xfrm>
            <a:off x="3427622" y="4628209"/>
            <a:ext cx="2029044" cy="2040954"/>
            <a:chOff x="7920" y="12047"/>
            <a:chExt cx="2340" cy="2340"/>
          </a:xfrm>
        </p:grpSpPr>
        <p:sp>
          <p:nvSpPr>
            <p:cNvPr id="35" name="Oval 58"/>
            <p:cNvSpPr>
              <a:spLocks noChangeArrowheads="1"/>
            </p:cNvSpPr>
            <p:nvPr/>
          </p:nvSpPr>
          <p:spPr bwMode="auto">
            <a:xfrm>
              <a:off x="7920" y="12047"/>
              <a:ext cx="2340" cy="2340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Oval 59"/>
            <p:cNvSpPr>
              <a:spLocks noChangeArrowheads="1"/>
            </p:cNvSpPr>
            <p:nvPr/>
          </p:nvSpPr>
          <p:spPr bwMode="auto">
            <a:xfrm>
              <a:off x="9540" y="12767"/>
              <a:ext cx="91" cy="91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Oval 60"/>
            <p:cNvSpPr>
              <a:spLocks noChangeArrowheads="1"/>
            </p:cNvSpPr>
            <p:nvPr/>
          </p:nvSpPr>
          <p:spPr bwMode="auto">
            <a:xfrm>
              <a:off x="8220" y="12347"/>
              <a:ext cx="91" cy="91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Oval 61"/>
            <p:cNvSpPr>
              <a:spLocks noChangeArrowheads="1"/>
            </p:cNvSpPr>
            <p:nvPr/>
          </p:nvSpPr>
          <p:spPr bwMode="auto">
            <a:xfrm>
              <a:off x="9113" y="13210"/>
              <a:ext cx="57" cy="57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Oval 62"/>
            <p:cNvSpPr>
              <a:spLocks noChangeArrowheads="1"/>
            </p:cNvSpPr>
            <p:nvPr/>
          </p:nvSpPr>
          <p:spPr bwMode="auto">
            <a:xfrm>
              <a:off x="8640" y="13667"/>
              <a:ext cx="91" cy="91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2324955" y="4520733"/>
                <a:ext cx="11862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955" y="4520733"/>
                <a:ext cx="1186222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2108931" y="5834640"/>
                <a:ext cx="136665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acc>
                        <m:accPr>
                          <m:chr m:val="̅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931" y="5834640"/>
                <a:ext cx="1366656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5293576" y="4592741"/>
                <a:ext cx="136665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576" y="4592741"/>
                <a:ext cx="1366656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 43"/>
          <p:cNvSpPr/>
          <p:nvPr/>
        </p:nvSpPr>
        <p:spPr>
          <a:xfrm>
            <a:off x="929834" y="764704"/>
            <a:ext cx="2634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2-4-1 direction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3050"/>
            <a:ext cx="37242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413" y="2107500"/>
            <a:ext cx="3633788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 bwMode="auto">
          <a:xfrm>
            <a:off x="1002071" y="476672"/>
            <a:ext cx="77091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Representation of relationship of planes and </a:t>
            </a:r>
          </a:p>
          <a:p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directions in 3D on a 2D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plane. 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Useful for the</a:t>
            </a:r>
          </a:p>
          <a:p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orientation problems.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6457" y="564673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line 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(direction) 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a point. 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5888"/>
            <a:ext cx="3678238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15888"/>
            <a:ext cx="35433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505200"/>
            <a:ext cx="35893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573463"/>
            <a:ext cx="34099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5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89334"/>
            <a:ext cx="3678237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89334"/>
            <a:ext cx="3592049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 bwMode="auto">
          <a:xfrm>
            <a:off x="2357422" y="1990670"/>
            <a:ext cx="630301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(100)</a:t>
            </a:r>
            <a:endParaRPr lang="zh-TW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7848" y="332656"/>
            <a:ext cx="7902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2-4-2 plane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circle: the plane passing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center of the sphere.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49127" y="2403077"/>
            <a:ext cx="2705407" cy="3944587"/>
            <a:chOff x="2401" y="3377"/>
            <a:chExt cx="2894" cy="425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401" y="4097"/>
              <a:ext cx="2894" cy="2841"/>
              <a:chOff x="3240" y="3960"/>
              <a:chExt cx="2160" cy="2165"/>
            </a:xfrm>
          </p:grpSpPr>
          <p:sp>
            <p:nvSpPr>
              <p:cNvPr id="8" name="Oval 4"/>
              <p:cNvSpPr>
                <a:spLocks noChangeArrowheads="1"/>
              </p:cNvSpPr>
              <p:nvPr/>
            </p:nvSpPr>
            <p:spPr bwMode="auto">
              <a:xfrm>
                <a:off x="3240" y="3960"/>
                <a:ext cx="2160" cy="21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3240" y="5040"/>
                <a:ext cx="2160" cy="360"/>
                <a:chOff x="3960" y="2520"/>
                <a:chExt cx="3060" cy="540"/>
              </a:xfrm>
            </p:grpSpPr>
            <p:sp>
              <p:nvSpPr>
                <p:cNvPr id="28" name="Arc 6"/>
                <p:cNvSpPr>
                  <a:spLocks/>
                </p:cNvSpPr>
                <p:nvPr/>
              </p:nvSpPr>
              <p:spPr bwMode="auto">
                <a:xfrm flipV="1">
                  <a:off x="5400" y="2520"/>
                  <a:ext cx="1620" cy="5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9" name="Arc 7"/>
                <p:cNvSpPr>
                  <a:spLocks/>
                </p:cNvSpPr>
                <p:nvPr/>
              </p:nvSpPr>
              <p:spPr bwMode="auto">
                <a:xfrm flipH="1" flipV="1">
                  <a:off x="3960" y="2520"/>
                  <a:ext cx="1500" cy="5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 flipV="1">
                <a:off x="3240" y="4860"/>
                <a:ext cx="2160" cy="240"/>
                <a:chOff x="3960" y="2520"/>
                <a:chExt cx="3060" cy="540"/>
              </a:xfrm>
            </p:grpSpPr>
            <p:sp>
              <p:nvSpPr>
                <p:cNvPr id="26" name="Arc 9"/>
                <p:cNvSpPr>
                  <a:spLocks/>
                </p:cNvSpPr>
                <p:nvPr/>
              </p:nvSpPr>
              <p:spPr bwMode="auto">
                <a:xfrm flipV="1">
                  <a:off x="5400" y="2520"/>
                  <a:ext cx="1620" cy="5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7" name="Arc 10"/>
                <p:cNvSpPr>
                  <a:spLocks/>
                </p:cNvSpPr>
                <p:nvPr/>
              </p:nvSpPr>
              <p:spPr bwMode="auto">
                <a:xfrm flipH="1" flipV="1">
                  <a:off x="3960" y="2520"/>
                  <a:ext cx="1500" cy="5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 rot="1503955">
                <a:off x="4210" y="4035"/>
                <a:ext cx="446" cy="2090"/>
                <a:chOff x="6120" y="3240"/>
                <a:chExt cx="540" cy="1800"/>
              </a:xfrm>
            </p:grpSpPr>
            <p:grpSp>
              <p:nvGrpSpPr>
                <p:cNvPr id="20" name="Group 12"/>
                <p:cNvGrpSpPr>
                  <a:grpSpLocks/>
                </p:cNvGrpSpPr>
                <p:nvPr/>
              </p:nvGrpSpPr>
              <p:grpSpPr bwMode="auto">
                <a:xfrm>
                  <a:off x="6300" y="3240"/>
                  <a:ext cx="360" cy="1800"/>
                  <a:chOff x="7020" y="4320"/>
                  <a:chExt cx="540" cy="1920"/>
                </a:xfrm>
              </p:grpSpPr>
              <p:sp>
                <p:nvSpPr>
                  <p:cNvPr id="24" name="Arc 13" descr="寬右斜對角線"/>
                  <p:cNvSpPr>
                    <a:spLocks/>
                  </p:cNvSpPr>
                  <p:nvPr/>
                </p:nvSpPr>
                <p:spPr bwMode="auto">
                  <a:xfrm>
                    <a:off x="7020" y="4320"/>
                    <a:ext cx="540" cy="9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pattFill prst="wd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5" name="Arc 14" descr="寬右斜對角線"/>
                  <p:cNvSpPr>
                    <a:spLocks/>
                  </p:cNvSpPr>
                  <p:nvPr/>
                </p:nvSpPr>
                <p:spPr bwMode="auto">
                  <a:xfrm flipV="1">
                    <a:off x="7020" y="5220"/>
                    <a:ext cx="540" cy="102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pattFill prst="wd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1" name="Group 15"/>
                <p:cNvGrpSpPr>
                  <a:grpSpLocks/>
                </p:cNvGrpSpPr>
                <p:nvPr/>
              </p:nvGrpSpPr>
              <p:grpSpPr bwMode="auto">
                <a:xfrm flipH="1">
                  <a:off x="6120" y="3240"/>
                  <a:ext cx="240" cy="1800"/>
                  <a:chOff x="7020" y="4320"/>
                  <a:chExt cx="540" cy="1920"/>
                </a:xfrm>
              </p:grpSpPr>
              <p:sp>
                <p:nvSpPr>
                  <p:cNvPr id="22" name="Arc 16" descr="寬右斜對角線"/>
                  <p:cNvSpPr>
                    <a:spLocks/>
                  </p:cNvSpPr>
                  <p:nvPr/>
                </p:nvSpPr>
                <p:spPr bwMode="auto">
                  <a:xfrm>
                    <a:off x="7020" y="4320"/>
                    <a:ext cx="540" cy="9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pattFill prst="wd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3" name="Arc 17" descr="寬右斜對角線"/>
                  <p:cNvSpPr>
                    <a:spLocks/>
                  </p:cNvSpPr>
                  <p:nvPr/>
                </p:nvSpPr>
                <p:spPr bwMode="auto">
                  <a:xfrm flipV="1">
                    <a:off x="7020" y="5220"/>
                    <a:ext cx="540" cy="102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pattFill prst="wd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" name="Group 18"/>
              <p:cNvGrpSpPr>
                <a:grpSpLocks/>
              </p:cNvGrpSpPr>
              <p:nvPr/>
            </p:nvGrpSpPr>
            <p:grpSpPr bwMode="auto">
              <a:xfrm rot="-895930">
                <a:off x="4316" y="4860"/>
                <a:ext cx="183" cy="540"/>
                <a:chOff x="9000" y="2700"/>
                <a:chExt cx="540" cy="1800"/>
              </a:xfrm>
            </p:grpSpPr>
            <p:grpSp>
              <p:nvGrpSpPr>
                <p:cNvPr id="14" name="Group 19"/>
                <p:cNvGrpSpPr>
                  <a:grpSpLocks/>
                </p:cNvGrpSpPr>
                <p:nvPr/>
              </p:nvGrpSpPr>
              <p:grpSpPr bwMode="auto">
                <a:xfrm>
                  <a:off x="9180" y="2700"/>
                  <a:ext cx="360" cy="1800"/>
                  <a:chOff x="7020" y="4320"/>
                  <a:chExt cx="540" cy="1920"/>
                </a:xfrm>
              </p:grpSpPr>
              <p:sp>
                <p:nvSpPr>
                  <p:cNvPr id="18" name="Arc 20"/>
                  <p:cNvSpPr>
                    <a:spLocks/>
                  </p:cNvSpPr>
                  <p:nvPr/>
                </p:nvSpPr>
                <p:spPr bwMode="auto">
                  <a:xfrm>
                    <a:off x="7020" y="4320"/>
                    <a:ext cx="540" cy="9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" name="Arc 21"/>
                  <p:cNvSpPr>
                    <a:spLocks/>
                  </p:cNvSpPr>
                  <p:nvPr/>
                </p:nvSpPr>
                <p:spPr bwMode="auto">
                  <a:xfrm flipV="1">
                    <a:off x="7020" y="5220"/>
                    <a:ext cx="540" cy="102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5" name="Group 22"/>
                <p:cNvGrpSpPr>
                  <a:grpSpLocks/>
                </p:cNvGrpSpPr>
                <p:nvPr/>
              </p:nvGrpSpPr>
              <p:grpSpPr bwMode="auto">
                <a:xfrm flipH="1">
                  <a:off x="9000" y="2700"/>
                  <a:ext cx="240" cy="1800"/>
                  <a:chOff x="7020" y="4320"/>
                  <a:chExt cx="540" cy="1920"/>
                </a:xfrm>
              </p:grpSpPr>
              <p:sp>
                <p:nvSpPr>
                  <p:cNvPr id="16" name="Arc 23"/>
                  <p:cNvSpPr>
                    <a:spLocks/>
                  </p:cNvSpPr>
                  <p:nvPr/>
                </p:nvSpPr>
                <p:spPr bwMode="auto">
                  <a:xfrm>
                    <a:off x="7020" y="4320"/>
                    <a:ext cx="540" cy="9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" name="Arc 24"/>
                  <p:cNvSpPr>
                    <a:spLocks/>
                  </p:cNvSpPr>
                  <p:nvPr/>
                </p:nvSpPr>
                <p:spPr bwMode="auto">
                  <a:xfrm flipV="1">
                    <a:off x="7020" y="5220"/>
                    <a:ext cx="540" cy="102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13" name="Line 25"/>
              <p:cNvSpPr>
                <a:spLocks noChangeShapeType="1"/>
              </p:cNvSpPr>
              <p:nvPr/>
            </p:nvSpPr>
            <p:spPr bwMode="auto">
              <a:xfrm>
                <a:off x="4320" y="4860"/>
                <a:ext cx="18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aphicFrame>
          <p:nvGraphicFramePr>
            <p:cNvPr id="6" name="物件 5"/>
            <p:cNvGraphicFramePr>
              <a:graphicFrameLocks noChangeAspect="1"/>
            </p:cNvGraphicFramePr>
            <p:nvPr/>
          </p:nvGraphicFramePr>
          <p:xfrm>
            <a:off x="3663" y="7095"/>
            <a:ext cx="426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90" name="方程式" r:id="rId3" imgW="139680" imgH="177480" progId="Equation.3">
                    <p:embed/>
                  </p:oleObj>
                </mc:Choice>
                <mc:Fallback>
                  <p:oleObj name="方程式" r:id="rId3" imgW="139680" imgH="177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3" y="7095"/>
                          <a:ext cx="426" cy="5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物件 6"/>
            <p:cNvGraphicFramePr>
              <a:graphicFrameLocks noChangeAspect="1"/>
            </p:cNvGraphicFramePr>
            <p:nvPr/>
          </p:nvGraphicFramePr>
          <p:xfrm>
            <a:off x="3572" y="3377"/>
            <a:ext cx="517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91" name="方程式" r:id="rId5" imgW="177480" imgH="164880" progId="Equation.3">
                    <p:embed/>
                  </p:oleObj>
                </mc:Choice>
                <mc:Fallback>
                  <p:oleObj name="方程式" r:id="rId5" imgW="177480" imgH="16488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2" y="3377"/>
                          <a:ext cx="517" cy="5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5212432" y="3177456"/>
            <a:ext cx="2599928" cy="2627808"/>
            <a:chOff x="7200" y="4320"/>
            <a:chExt cx="1800" cy="1800"/>
          </a:xfrm>
        </p:grpSpPr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7200" y="4320"/>
              <a:ext cx="180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32" name="Group 30"/>
            <p:cNvGrpSpPr>
              <a:grpSpLocks/>
            </p:cNvGrpSpPr>
            <p:nvPr/>
          </p:nvGrpSpPr>
          <p:grpSpPr bwMode="auto">
            <a:xfrm>
              <a:off x="8100" y="4320"/>
              <a:ext cx="360" cy="1800"/>
              <a:chOff x="7020" y="4320"/>
              <a:chExt cx="540" cy="1920"/>
            </a:xfrm>
          </p:grpSpPr>
          <p:sp>
            <p:nvSpPr>
              <p:cNvPr id="36" name="Arc 31"/>
              <p:cNvSpPr>
                <a:spLocks/>
              </p:cNvSpPr>
              <p:nvPr/>
            </p:nvSpPr>
            <p:spPr bwMode="auto">
              <a:xfrm>
                <a:off x="7020" y="4320"/>
                <a:ext cx="540" cy="9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7" name="Arc 32"/>
              <p:cNvSpPr>
                <a:spLocks/>
              </p:cNvSpPr>
              <p:nvPr/>
            </p:nvSpPr>
            <p:spPr bwMode="auto">
              <a:xfrm flipV="1">
                <a:off x="7020" y="5220"/>
                <a:ext cx="540" cy="10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33" name="Group 33"/>
            <p:cNvGrpSpPr>
              <a:grpSpLocks/>
            </p:cNvGrpSpPr>
            <p:nvPr/>
          </p:nvGrpSpPr>
          <p:grpSpPr bwMode="auto">
            <a:xfrm flipH="1">
              <a:off x="7740" y="4320"/>
              <a:ext cx="360" cy="1800"/>
              <a:chOff x="7020" y="4320"/>
              <a:chExt cx="540" cy="1920"/>
            </a:xfrm>
          </p:grpSpPr>
          <p:sp>
            <p:nvSpPr>
              <p:cNvPr id="34" name="Arc 34"/>
              <p:cNvSpPr>
                <a:spLocks/>
              </p:cNvSpPr>
              <p:nvPr/>
            </p:nvSpPr>
            <p:spPr bwMode="auto">
              <a:xfrm>
                <a:off x="7020" y="4320"/>
                <a:ext cx="540" cy="9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5" name="Arc 35"/>
              <p:cNvSpPr>
                <a:spLocks/>
              </p:cNvSpPr>
              <p:nvPr/>
            </p:nvSpPr>
            <p:spPr bwMode="auto">
              <a:xfrm flipV="1">
                <a:off x="7020" y="5220"/>
                <a:ext cx="540" cy="10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1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54673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614414" y="5661248"/>
            <a:ext cx="4452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 plane (Great Circle)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trace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4974" y="1916832"/>
            <a:ext cx="23815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http://courses.eas.ualberta.ca/eas233/0809winter/EAS233Lab03notes.pdf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6104" y="260648"/>
            <a:ext cx="7668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circle: the plane not passing through the center of the sphere.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43608" y="1700808"/>
            <a:ext cx="3024336" cy="4824536"/>
            <a:chOff x="5182" y="8573"/>
            <a:chExt cx="2460" cy="4192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5182" y="9353"/>
              <a:ext cx="2460" cy="2572"/>
              <a:chOff x="3060" y="7560"/>
              <a:chExt cx="2160" cy="2160"/>
            </a:xfrm>
          </p:grpSpPr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3060" y="7560"/>
                <a:ext cx="2160" cy="21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3060" y="8640"/>
                <a:ext cx="2160" cy="360"/>
                <a:chOff x="3960" y="2520"/>
                <a:chExt cx="3060" cy="540"/>
              </a:xfrm>
            </p:grpSpPr>
            <p:sp>
              <p:nvSpPr>
                <p:cNvPr id="18" name="Arc 6"/>
                <p:cNvSpPr>
                  <a:spLocks/>
                </p:cNvSpPr>
                <p:nvPr/>
              </p:nvSpPr>
              <p:spPr bwMode="auto">
                <a:xfrm flipV="1">
                  <a:off x="5400" y="2520"/>
                  <a:ext cx="1620" cy="5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9" name="Arc 7"/>
                <p:cNvSpPr>
                  <a:spLocks/>
                </p:cNvSpPr>
                <p:nvPr/>
              </p:nvSpPr>
              <p:spPr bwMode="auto">
                <a:xfrm flipH="1" flipV="1">
                  <a:off x="3960" y="2520"/>
                  <a:ext cx="1500" cy="5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 rot="8486">
                <a:off x="4677" y="7805"/>
                <a:ext cx="275" cy="1705"/>
                <a:chOff x="6120" y="3240"/>
                <a:chExt cx="540" cy="1800"/>
              </a:xfrm>
            </p:grpSpPr>
            <p:grpSp>
              <p:nvGrpSpPr>
                <p:cNvPr id="12" name="Group 9"/>
                <p:cNvGrpSpPr>
                  <a:grpSpLocks/>
                </p:cNvGrpSpPr>
                <p:nvPr/>
              </p:nvGrpSpPr>
              <p:grpSpPr bwMode="auto">
                <a:xfrm>
                  <a:off x="6300" y="3240"/>
                  <a:ext cx="360" cy="1800"/>
                  <a:chOff x="7020" y="4320"/>
                  <a:chExt cx="540" cy="1920"/>
                </a:xfrm>
              </p:grpSpPr>
              <p:sp>
                <p:nvSpPr>
                  <p:cNvPr id="16" name="Arc 10"/>
                  <p:cNvSpPr>
                    <a:spLocks/>
                  </p:cNvSpPr>
                  <p:nvPr/>
                </p:nvSpPr>
                <p:spPr bwMode="auto">
                  <a:xfrm>
                    <a:off x="7020" y="4320"/>
                    <a:ext cx="540" cy="9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" name="Arc 11"/>
                  <p:cNvSpPr>
                    <a:spLocks/>
                  </p:cNvSpPr>
                  <p:nvPr/>
                </p:nvSpPr>
                <p:spPr bwMode="auto">
                  <a:xfrm flipV="1">
                    <a:off x="7020" y="5220"/>
                    <a:ext cx="540" cy="102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3" name="Group 12"/>
                <p:cNvGrpSpPr>
                  <a:grpSpLocks/>
                </p:cNvGrpSpPr>
                <p:nvPr/>
              </p:nvGrpSpPr>
              <p:grpSpPr bwMode="auto">
                <a:xfrm flipH="1">
                  <a:off x="6120" y="3240"/>
                  <a:ext cx="240" cy="1800"/>
                  <a:chOff x="7020" y="4320"/>
                  <a:chExt cx="540" cy="1920"/>
                </a:xfrm>
              </p:grpSpPr>
              <p:sp>
                <p:nvSpPr>
                  <p:cNvPr id="14" name="Arc 13"/>
                  <p:cNvSpPr>
                    <a:spLocks/>
                  </p:cNvSpPr>
                  <p:nvPr/>
                </p:nvSpPr>
                <p:spPr bwMode="auto">
                  <a:xfrm>
                    <a:off x="7020" y="4320"/>
                    <a:ext cx="540" cy="9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5" name="Arc 14"/>
                  <p:cNvSpPr>
                    <a:spLocks/>
                  </p:cNvSpPr>
                  <p:nvPr/>
                </p:nvSpPr>
                <p:spPr bwMode="auto">
                  <a:xfrm flipV="1">
                    <a:off x="7020" y="5220"/>
                    <a:ext cx="540" cy="102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 flipV="1">
                <a:off x="4140" y="7763"/>
                <a:ext cx="645" cy="19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4451" y="8513"/>
                <a:ext cx="484" cy="367"/>
              </a:xfrm>
              <a:custGeom>
                <a:avLst/>
                <a:gdLst>
                  <a:gd name="T0" fmla="*/ 237 w 492"/>
                  <a:gd name="T1" fmla="*/ 0 h 420"/>
                  <a:gd name="T2" fmla="*/ 42 w 492"/>
                  <a:gd name="T3" fmla="*/ 248 h 420"/>
                  <a:gd name="T4" fmla="*/ 492 w 492"/>
                  <a:gd name="T5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2" h="420">
                    <a:moveTo>
                      <a:pt x="237" y="0"/>
                    </a:moveTo>
                    <a:cubicBezTo>
                      <a:pt x="118" y="89"/>
                      <a:pt x="0" y="178"/>
                      <a:pt x="42" y="248"/>
                    </a:cubicBezTo>
                    <a:cubicBezTo>
                      <a:pt x="84" y="318"/>
                      <a:pt x="288" y="369"/>
                      <a:pt x="492" y="42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aphicFrame>
          <p:nvGraphicFramePr>
            <p:cNvPr id="5" name="物件 4"/>
            <p:cNvGraphicFramePr>
              <a:graphicFrameLocks noChangeAspect="1"/>
            </p:cNvGraphicFramePr>
            <p:nvPr/>
          </p:nvGraphicFramePr>
          <p:xfrm>
            <a:off x="6204" y="12225"/>
            <a:ext cx="426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97" name="方程式" r:id="rId3" imgW="139680" imgH="177480" progId="Equation.3">
                    <p:embed/>
                  </p:oleObj>
                </mc:Choice>
                <mc:Fallback>
                  <p:oleObj name="方程式" r:id="rId3" imgW="139680" imgH="1774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4" y="12225"/>
                          <a:ext cx="426" cy="5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物件 5"/>
            <p:cNvGraphicFramePr>
              <a:graphicFrameLocks noChangeAspect="1"/>
            </p:cNvGraphicFramePr>
            <p:nvPr/>
          </p:nvGraphicFramePr>
          <p:xfrm>
            <a:off x="6113" y="8573"/>
            <a:ext cx="517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98" name="方程式" r:id="rId5" imgW="177480" imgH="164880" progId="Equation.3">
                    <p:embed/>
                  </p:oleObj>
                </mc:Choice>
                <mc:Fallback>
                  <p:oleObj name="方程式" r:id="rId5" imgW="177480" imgH="1648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3" y="8573"/>
                          <a:ext cx="517" cy="5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" name="Picture 4" descr="Xray7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83" y="1052736"/>
            <a:ext cx="3500007" cy="513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5825537" y="6165304"/>
            <a:ext cx="2202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B.D. </a:t>
            </a:r>
            <a:r>
              <a:rPr lang="en-US" altLang="zh-TW" sz="32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Cullity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51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線單箭頭接點 22"/>
          <p:cNvCxnSpPr/>
          <p:nvPr/>
        </p:nvCxnSpPr>
        <p:spPr>
          <a:xfrm>
            <a:off x="1043608" y="3429000"/>
            <a:ext cx="108012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rot="5400000" flipH="1" flipV="1">
            <a:off x="791580" y="2528900"/>
            <a:ext cx="1152128" cy="6480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2123728" y="3429000"/>
            <a:ext cx="108012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rot="5400000" flipH="1" flipV="1">
            <a:off x="1871700" y="2528900"/>
            <a:ext cx="1152128" cy="6480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3203848" y="3429000"/>
            <a:ext cx="108012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rot="5400000" flipH="1" flipV="1">
            <a:off x="2951820" y="2528900"/>
            <a:ext cx="1152128" cy="6480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691680" y="2276872"/>
            <a:ext cx="108012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2771800" y="2276872"/>
            <a:ext cx="108012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2339752" y="1124744"/>
            <a:ext cx="108012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3419872" y="1124744"/>
            <a:ext cx="108012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1043608" y="2276872"/>
            <a:ext cx="2808312" cy="115371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2"/>
          <p:cNvGraphicFramePr>
            <a:graphicFrameLocks noChangeAspect="1"/>
          </p:cNvGraphicFramePr>
          <p:nvPr/>
        </p:nvGraphicFramePr>
        <p:xfrm>
          <a:off x="1979712" y="2492896"/>
          <a:ext cx="2809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3" name="方程式" r:id="rId3" imgW="139639" imgH="203112" progId="Equation.3">
                  <p:embed/>
                </p:oleObj>
              </mc:Choice>
              <mc:Fallback>
                <p:oleObj name="方程式" r:id="rId3" imgW="139639" imgH="20311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492896"/>
                        <a:ext cx="28098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1390650" y="3520876"/>
          <a:ext cx="3063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4" name="方程式" r:id="rId5" imgW="152334" imgH="241195" progId="Equation.3">
                  <p:embed/>
                </p:oleObj>
              </mc:Choice>
              <mc:Fallback>
                <p:oleObj name="方程式" r:id="rId5" imgW="152334" imgH="24119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520876"/>
                        <a:ext cx="306388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5"/>
          <p:cNvGraphicFramePr>
            <a:graphicFrameLocks noChangeAspect="1"/>
          </p:cNvGraphicFramePr>
          <p:nvPr/>
        </p:nvGraphicFramePr>
        <p:xfrm>
          <a:off x="1143869" y="2204864"/>
          <a:ext cx="3317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5" name="方程式" r:id="rId7" imgW="164957" imgH="241091" progId="Equation.3">
                  <p:embed/>
                </p:oleObj>
              </mc:Choice>
              <mc:Fallback>
                <p:oleObj name="方程式" r:id="rId7" imgW="164957" imgH="241091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869" y="2204864"/>
                        <a:ext cx="33178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/>
        </p:nvGraphicFramePr>
        <p:xfrm>
          <a:off x="4788024" y="1634490"/>
          <a:ext cx="158273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6" name="方程式" r:id="rId9" imgW="787400" imgH="241300" progId="Equation.3">
                  <p:embed/>
                </p:oleObj>
              </mc:Choice>
              <mc:Fallback>
                <p:oleObj name="方程式" r:id="rId9" imgW="787400" imgH="241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634490"/>
                        <a:ext cx="1582738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/>
        </p:nvGraphicFramePr>
        <p:xfrm>
          <a:off x="4788024" y="2780928"/>
          <a:ext cx="23749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7" name="方程式" r:id="rId11" imgW="1180588" imgH="241195" progId="Equation.3">
                  <p:embed/>
                </p:oleObj>
              </mc:Choice>
              <mc:Fallback>
                <p:oleObj name="方程式" r:id="rId11" imgW="1180588" imgH="241195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780928"/>
                        <a:ext cx="23749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直線接點 45"/>
          <p:cNvCxnSpPr/>
          <p:nvPr/>
        </p:nvCxnSpPr>
        <p:spPr>
          <a:xfrm rot="5400000">
            <a:off x="3275856" y="2852936"/>
            <a:ext cx="1152128" cy="0"/>
          </a:xfrm>
          <a:prstGeom prst="line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 rot="10800000" flipV="1">
            <a:off x="1043608" y="3501007"/>
            <a:ext cx="2808312" cy="1"/>
          </a:xfrm>
          <a:prstGeom prst="line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8"/>
          <p:cNvGraphicFramePr>
            <a:graphicFrameLocks noChangeAspect="1"/>
          </p:cNvGraphicFramePr>
          <p:nvPr/>
        </p:nvGraphicFramePr>
        <p:xfrm>
          <a:off x="567805" y="2565326"/>
          <a:ext cx="3317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8" name="方程式" r:id="rId13" imgW="164957" imgH="241091" progId="Equation.3">
                  <p:embed/>
                </p:oleObj>
              </mc:Choice>
              <mc:Fallback>
                <p:oleObj name="方程式" r:id="rId13" imgW="164957" imgH="24109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05" y="2565326"/>
                        <a:ext cx="331787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直線單箭頭接點 48"/>
          <p:cNvCxnSpPr/>
          <p:nvPr/>
        </p:nvCxnSpPr>
        <p:spPr>
          <a:xfrm>
            <a:off x="467544" y="2851348"/>
            <a:ext cx="108012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rot="5400000" flipH="1" flipV="1">
            <a:off x="1439652" y="1376772"/>
            <a:ext cx="1152128" cy="6480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rot="5400000" flipH="1" flipV="1">
            <a:off x="2519772" y="1376772"/>
            <a:ext cx="1152128" cy="6480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rot="5400000" flipH="1" flipV="1">
            <a:off x="3599892" y="1376772"/>
            <a:ext cx="1152128" cy="6480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9"/>
          <p:cNvGraphicFramePr>
            <a:graphicFrameLocks noChangeAspect="1"/>
          </p:cNvGraphicFramePr>
          <p:nvPr/>
        </p:nvGraphicFramePr>
        <p:xfrm>
          <a:off x="7532885" y="2708920"/>
          <a:ext cx="1071563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9" name="方程式" r:id="rId15" imgW="533169" imgH="304668" progId="Equation.3">
                  <p:embed/>
                </p:oleObj>
              </mc:Choice>
              <mc:Fallback>
                <p:oleObj name="方程式" r:id="rId15" imgW="533169" imgH="304668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885" y="2708920"/>
                        <a:ext cx="1071563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文字方塊 53"/>
          <p:cNvSpPr txBox="1"/>
          <p:nvPr/>
        </p:nvSpPr>
        <p:spPr>
          <a:xfrm>
            <a:off x="4859689" y="3246075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Cartesian coordinate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6642892" y="1619508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Rational direction</a:t>
            </a:r>
          </a:p>
        </p:txBody>
      </p:sp>
      <p:cxnSp>
        <p:nvCxnSpPr>
          <p:cNvPr id="56" name="直線接點 55"/>
          <p:cNvCxnSpPr/>
          <p:nvPr/>
        </p:nvCxnSpPr>
        <p:spPr>
          <a:xfrm>
            <a:off x="5292080" y="2081173"/>
            <a:ext cx="216024" cy="0"/>
          </a:xfrm>
          <a:prstGeom prst="line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5940152" y="2081173"/>
            <a:ext cx="216024" cy="0"/>
          </a:xfrm>
          <a:prstGeom prst="line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/>
          <p:cNvSpPr txBox="1"/>
          <p:nvPr/>
        </p:nvSpPr>
        <p:spPr>
          <a:xfrm>
            <a:off x="5605135" y="205155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integer</a:t>
            </a:r>
            <a:endParaRPr lang="zh-TW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4355976" y="1661899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</a:t>
            </a:r>
            <a:endParaRPr lang="zh-TW" alt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907704" y="4221088"/>
            <a:ext cx="5296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Use lattice net to describe is much easier!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1091107" y="5085184"/>
            <a:ext cx="7369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Rational direction &amp; Rational plane are chosen to describe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crystal structure!</a:t>
            </a:r>
          </a:p>
        </p:txBody>
      </p:sp>
    </p:spTree>
    <p:extLst>
      <p:ext uri="{BB962C8B-B14F-4D97-AF65-F5344CB8AC3E}">
        <p14:creationId xmlns:p14="http://schemas.microsoft.com/office/powerpoint/2010/main" val="410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260648"/>
            <a:ext cx="8028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001] stereographic projection; cubic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 descr="125"/>
          <p:cNvPicPr/>
          <p:nvPr/>
        </p:nvPicPr>
        <p:blipFill>
          <a:blip r:embed="rId2" cstate="print">
            <a:lum bright="-4000"/>
          </a:blip>
          <a:srcRect/>
          <a:stretch>
            <a:fillRect/>
          </a:stretch>
        </p:blipFill>
        <p:spPr bwMode="auto">
          <a:xfrm>
            <a:off x="899592" y="870784"/>
            <a:ext cx="6264696" cy="56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403171" y="6016932"/>
            <a:ext cx="2202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B.D. </a:t>
            </a:r>
            <a:r>
              <a:rPr lang="en-US" altLang="zh-TW" sz="32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Cullity</a:t>
            </a:r>
            <a:endParaRPr lang="zh-TW" altLang="en-US" sz="3200" dirty="0"/>
          </a:p>
        </p:txBody>
      </p:sp>
      <p:cxnSp>
        <p:nvCxnSpPr>
          <p:cNvPr id="7" name="直線接點 6"/>
          <p:cNvCxnSpPr/>
          <p:nvPr/>
        </p:nvCxnSpPr>
        <p:spPr>
          <a:xfrm flipV="1">
            <a:off x="7576603" y="3356992"/>
            <a:ext cx="899592" cy="576064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7612099" y="4509120"/>
            <a:ext cx="899592" cy="576064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7541107" y="3501008"/>
            <a:ext cx="899592" cy="576064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7504595" y="4725144"/>
            <a:ext cx="899592" cy="576064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7613115" y="3356992"/>
            <a:ext cx="755576" cy="936104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7613115" y="4581128"/>
            <a:ext cx="755576" cy="936104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8368691" y="4293096"/>
            <a:ext cx="0" cy="1224136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7648611" y="3356992"/>
            <a:ext cx="0" cy="1224136"/>
          </a:xfrm>
          <a:prstGeom prst="line">
            <a:avLst/>
          </a:prstGeom>
          <a:ln w="2222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440699" y="4077072"/>
            <a:ext cx="0" cy="1224136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7504595" y="3501008"/>
            <a:ext cx="0" cy="1224136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476195" y="3356992"/>
            <a:ext cx="35496" cy="1152128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7576603" y="3933056"/>
            <a:ext cx="35496" cy="1152128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7864635" y="3068960"/>
            <a:ext cx="72008" cy="266429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7792627" y="2420888"/>
            <a:ext cx="1027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</a:t>
            </a:r>
          </a:p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7848" y="335558"/>
            <a:ext cx="7902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2-4-2</a:t>
            </a:r>
            <a:r>
              <a:rPr lang="zh-TW" altLang="en-US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Stereographic projection of different </a:t>
            </a:r>
            <a:endParaRPr lang="en-US" altLang="zh-TW" sz="3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TW" sz="32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Bravais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7848" y="1441942"/>
            <a:ext cx="1165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Cubic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 descr="cubic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5471874" cy="496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5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73988" y="332656"/>
            <a:ext cx="7287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about a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(011) stereographic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cubic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2657258" y="3789040"/>
            <a:ext cx="1482694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4139952" y="3789040"/>
            <a:ext cx="1152128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4139952" y="2132856"/>
            <a:ext cx="0" cy="165618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3809386" y="4005064"/>
            <a:ext cx="1482694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2771800" y="4005064"/>
            <a:ext cx="1152128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5292080" y="2348880"/>
            <a:ext cx="0" cy="165618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2699792" y="2348880"/>
            <a:ext cx="0" cy="165618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3809386" y="2348880"/>
            <a:ext cx="1482694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2699792" y="2348880"/>
            <a:ext cx="1152128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2699792" y="2132856"/>
            <a:ext cx="1482694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4139952" y="2132856"/>
            <a:ext cx="1152128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3851920" y="2564904"/>
            <a:ext cx="0" cy="165618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291880" y="1474622"/>
                <a:ext cx="517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880" y="1474622"/>
                <a:ext cx="517706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083040" y="3738347"/>
                <a:ext cx="523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040" y="3738347"/>
                <a:ext cx="523477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406080" y="3789040"/>
                <a:ext cx="493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080" y="3789040"/>
                <a:ext cx="49302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2123728" y="4869160"/>
            <a:ext cx="4014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with what you 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know!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23728" y="5733256"/>
            <a:ext cx="4076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(011)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like?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單箭頭接點 1"/>
          <p:cNvCxnSpPr/>
          <p:nvPr/>
        </p:nvCxnSpPr>
        <p:spPr>
          <a:xfrm flipH="1">
            <a:off x="2657258" y="2708920"/>
            <a:ext cx="1482694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單箭頭接點 2"/>
          <p:cNvCxnSpPr/>
          <p:nvPr/>
        </p:nvCxnSpPr>
        <p:spPr>
          <a:xfrm>
            <a:off x="4139952" y="2708920"/>
            <a:ext cx="1152128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單箭頭接點 3"/>
          <p:cNvCxnSpPr/>
          <p:nvPr/>
        </p:nvCxnSpPr>
        <p:spPr>
          <a:xfrm flipV="1">
            <a:off x="4139952" y="1052736"/>
            <a:ext cx="0" cy="165618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H="1">
            <a:off x="3809386" y="2924944"/>
            <a:ext cx="1482694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2771800" y="2924944"/>
            <a:ext cx="1152128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5292080" y="1268760"/>
            <a:ext cx="0" cy="165618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2699792" y="1268760"/>
            <a:ext cx="0" cy="165618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3809386" y="1268760"/>
            <a:ext cx="1482694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2699792" y="1268760"/>
            <a:ext cx="1152128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2699792" y="1052736"/>
            <a:ext cx="1482694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4139952" y="1052736"/>
            <a:ext cx="1152128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3851920" y="1484784"/>
            <a:ext cx="0" cy="165618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910278" y="251937"/>
                <a:ext cx="517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278" y="251937"/>
                <a:ext cx="517706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071508" y="2708920"/>
                <a:ext cx="4630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508" y="2708920"/>
                <a:ext cx="463001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591148" y="2628201"/>
                <a:ext cx="493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148" y="2628201"/>
                <a:ext cx="49302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手繪多邊形 16"/>
          <p:cNvSpPr/>
          <p:nvPr/>
        </p:nvSpPr>
        <p:spPr>
          <a:xfrm>
            <a:off x="2687782" y="1260764"/>
            <a:ext cx="2604654" cy="1662545"/>
          </a:xfrm>
          <a:custGeom>
            <a:avLst/>
            <a:gdLst>
              <a:gd name="connsiteX0" fmla="*/ 13854 w 2604654"/>
              <a:gd name="connsiteY0" fmla="*/ 13854 h 1662545"/>
              <a:gd name="connsiteX1" fmla="*/ 2604654 w 2604654"/>
              <a:gd name="connsiteY1" fmla="*/ 0 h 1662545"/>
              <a:gd name="connsiteX2" fmla="*/ 2604654 w 2604654"/>
              <a:gd name="connsiteY2" fmla="*/ 1662545 h 1662545"/>
              <a:gd name="connsiteX3" fmla="*/ 0 w 2604654"/>
              <a:gd name="connsiteY3" fmla="*/ 1662545 h 1662545"/>
              <a:gd name="connsiteX4" fmla="*/ 13854 w 2604654"/>
              <a:gd name="connsiteY4" fmla="*/ 13854 h 166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4654" h="1662545">
                <a:moveTo>
                  <a:pt x="13854" y="13854"/>
                </a:moveTo>
                <a:lnTo>
                  <a:pt x="2604654" y="0"/>
                </a:lnTo>
                <a:lnTo>
                  <a:pt x="2604654" y="1662545"/>
                </a:lnTo>
                <a:lnTo>
                  <a:pt x="0" y="1662545"/>
                </a:lnTo>
                <a:lnTo>
                  <a:pt x="13854" y="1385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5508104" y="5220489"/>
            <a:ext cx="105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(011)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2699792" y="4790791"/>
            <a:ext cx="2604654" cy="1662545"/>
          </a:xfrm>
          <a:custGeom>
            <a:avLst/>
            <a:gdLst>
              <a:gd name="connsiteX0" fmla="*/ 13854 w 2604654"/>
              <a:gd name="connsiteY0" fmla="*/ 13854 h 1662545"/>
              <a:gd name="connsiteX1" fmla="*/ 2604654 w 2604654"/>
              <a:gd name="connsiteY1" fmla="*/ 0 h 1662545"/>
              <a:gd name="connsiteX2" fmla="*/ 2604654 w 2604654"/>
              <a:gd name="connsiteY2" fmla="*/ 1662545 h 1662545"/>
              <a:gd name="connsiteX3" fmla="*/ 0 w 2604654"/>
              <a:gd name="connsiteY3" fmla="*/ 1662545 h 1662545"/>
              <a:gd name="connsiteX4" fmla="*/ 13854 w 2604654"/>
              <a:gd name="connsiteY4" fmla="*/ 13854 h 166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4654" h="1662545">
                <a:moveTo>
                  <a:pt x="13854" y="13854"/>
                </a:moveTo>
                <a:lnTo>
                  <a:pt x="2604654" y="0"/>
                </a:lnTo>
                <a:lnTo>
                  <a:pt x="2604654" y="1662545"/>
                </a:lnTo>
                <a:lnTo>
                  <a:pt x="0" y="1662545"/>
                </a:lnTo>
                <a:lnTo>
                  <a:pt x="13854" y="1385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stCxn id="17" idx="2"/>
            <a:endCxn id="17" idx="1"/>
          </p:cNvCxnSpPr>
          <p:nvPr/>
        </p:nvCxnSpPr>
        <p:spPr>
          <a:xfrm flipV="1">
            <a:off x="5292436" y="1260764"/>
            <a:ext cx="0" cy="1662545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436096" y="1692097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[100]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線單箭頭接點 23"/>
          <p:cNvCxnSpPr>
            <a:stCxn id="17" idx="1"/>
            <a:endCxn id="17" idx="0"/>
          </p:cNvCxnSpPr>
          <p:nvPr/>
        </p:nvCxnSpPr>
        <p:spPr>
          <a:xfrm flipH="1">
            <a:off x="2701636" y="1260764"/>
            <a:ext cx="2590800" cy="13854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396708" y="548680"/>
                <a:ext cx="1095172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708" y="548680"/>
                <a:ext cx="1095172" cy="585930"/>
              </a:xfrm>
              <a:prstGeom prst="rect">
                <a:avLst/>
              </a:prstGeom>
              <a:blipFill rotWithShape="0">
                <a:blip r:embed="rId5"/>
                <a:stretch>
                  <a:fillRect l="-13889" t="-13542" r="-15000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>
            <a:stCxn id="17" idx="0"/>
            <a:endCxn id="17" idx="3"/>
          </p:cNvCxnSpPr>
          <p:nvPr/>
        </p:nvCxnSpPr>
        <p:spPr>
          <a:xfrm flipH="1">
            <a:off x="2687782" y="1274618"/>
            <a:ext cx="13854" cy="1648691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1547664" y="1700808"/>
                <a:ext cx="1140056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00</m:t>
                    </m:r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700808"/>
                <a:ext cx="1140056" cy="585930"/>
              </a:xfrm>
              <a:prstGeom prst="rect">
                <a:avLst/>
              </a:prstGeom>
              <a:blipFill rotWithShape="0">
                <a:blip r:embed="rId6"/>
                <a:stretch>
                  <a:fillRect l="-13904" t="-13542" r="-13369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單箭頭接點 29"/>
          <p:cNvCxnSpPr>
            <a:stCxn id="17" idx="3"/>
            <a:endCxn id="17" idx="2"/>
          </p:cNvCxnSpPr>
          <p:nvPr/>
        </p:nvCxnSpPr>
        <p:spPr>
          <a:xfrm>
            <a:off x="2687782" y="2923309"/>
            <a:ext cx="2604654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503952" y="3284984"/>
                <a:ext cx="1140056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̅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952" y="3284984"/>
                <a:ext cx="1140056" cy="585930"/>
              </a:xfrm>
              <a:prstGeom prst="rect">
                <a:avLst/>
              </a:prstGeom>
              <a:blipFill rotWithShape="0">
                <a:blip r:embed="rId7"/>
                <a:stretch>
                  <a:fillRect l="-13904" t="-13542" r="-13369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字方塊 31"/>
          <p:cNvSpPr txBox="1"/>
          <p:nvPr/>
        </p:nvSpPr>
        <p:spPr>
          <a:xfrm>
            <a:off x="4115273" y="1724920"/>
            <a:ext cx="105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(011)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線單箭頭接點 33"/>
          <p:cNvCxnSpPr>
            <a:stCxn id="19" idx="3"/>
            <a:endCxn id="19" idx="1"/>
          </p:cNvCxnSpPr>
          <p:nvPr/>
        </p:nvCxnSpPr>
        <p:spPr>
          <a:xfrm flipV="1">
            <a:off x="2699792" y="4790791"/>
            <a:ext cx="2604654" cy="1662545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376160" y="4283230"/>
                <a:ext cx="1140056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acc>
                      <m:accPr>
                        <m:chr m:val="̅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160" y="4283230"/>
                <a:ext cx="1140056" cy="585930"/>
              </a:xfrm>
              <a:prstGeom prst="rect">
                <a:avLst/>
              </a:prstGeom>
              <a:blipFill rotWithShape="0">
                <a:blip r:embed="rId8"/>
                <a:stretch>
                  <a:fillRect l="-13904" t="-13542" r="-13369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單箭頭接點 36"/>
          <p:cNvCxnSpPr>
            <a:stCxn id="19" idx="2"/>
            <a:endCxn id="19" idx="0"/>
          </p:cNvCxnSpPr>
          <p:nvPr/>
        </p:nvCxnSpPr>
        <p:spPr>
          <a:xfrm flipH="1" flipV="1">
            <a:off x="2713646" y="4804645"/>
            <a:ext cx="2590800" cy="1648691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1619672" y="4283230"/>
                <a:ext cx="1095172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283230"/>
                <a:ext cx="1095172" cy="585930"/>
              </a:xfrm>
              <a:prstGeom prst="rect">
                <a:avLst/>
              </a:prstGeom>
              <a:blipFill rotWithShape="0">
                <a:blip r:embed="rId9"/>
                <a:stretch>
                  <a:fillRect l="-14525" t="-13542" r="-13408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字方塊 38"/>
          <p:cNvSpPr txBox="1"/>
          <p:nvPr/>
        </p:nvSpPr>
        <p:spPr>
          <a:xfrm>
            <a:off x="3491880" y="4839543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109.47</a:t>
            </a:r>
            <a:r>
              <a:rPr lang="en-US" altLang="zh-TW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TW" altLang="en-US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283968" y="5415607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70.53</a:t>
            </a:r>
            <a:r>
              <a:rPr lang="en-US" altLang="zh-TW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TW" altLang="en-US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2" grpId="0"/>
      <p:bldP spid="25" grpId="0"/>
      <p:bldP spid="28" grpId="0"/>
      <p:bldP spid="31" grpId="0"/>
      <p:bldP spid="35" grpId="0"/>
      <p:bldP spid="38" grpId="0"/>
      <p:bldP spid="39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單箭頭接點 1"/>
          <p:cNvCxnSpPr/>
          <p:nvPr/>
        </p:nvCxnSpPr>
        <p:spPr>
          <a:xfrm flipH="1">
            <a:off x="3377338" y="4198733"/>
            <a:ext cx="1482694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單箭頭接點 2"/>
          <p:cNvCxnSpPr/>
          <p:nvPr/>
        </p:nvCxnSpPr>
        <p:spPr>
          <a:xfrm>
            <a:off x="4860032" y="4198733"/>
            <a:ext cx="1152128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單箭頭接點 3"/>
          <p:cNvCxnSpPr/>
          <p:nvPr/>
        </p:nvCxnSpPr>
        <p:spPr>
          <a:xfrm flipV="1">
            <a:off x="4860032" y="2542549"/>
            <a:ext cx="0" cy="165618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H="1">
            <a:off x="4529466" y="4414757"/>
            <a:ext cx="1482694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3491880" y="4414757"/>
            <a:ext cx="1152128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6012160" y="2758573"/>
            <a:ext cx="0" cy="165618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3419872" y="2758573"/>
            <a:ext cx="0" cy="165618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4529466" y="2758573"/>
            <a:ext cx="1482694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3419872" y="2758573"/>
            <a:ext cx="1152128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3419872" y="2542549"/>
            <a:ext cx="1482694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4860032" y="2542549"/>
            <a:ext cx="1152128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4572000" y="2974597"/>
            <a:ext cx="0" cy="165618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630358" y="1741750"/>
                <a:ext cx="517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358" y="1741750"/>
                <a:ext cx="517706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791588" y="4198733"/>
                <a:ext cx="4630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88" y="4198733"/>
                <a:ext cx="463001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311228" y="4118014"/>
                <a:ext cx="493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228" y="4118014"/>
                <a:ext cx="49302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手繪多邊形 16"/>
          <p:cNvSpPr/>
          <p:nvPr/>
        </p:nvSpPr>
        <p:spPr>
          <a:xfrm>
            <a:off x="3407862" y="2750577"/>
            <a:ext cx="2604654" cy="1662545"/>
          </a:xfrm>
          <a:custGeom>
            <a:avLst/>
            <a:gdLst>
              <a:gd name="connsiteX0" fmla="*/ 13854 w 2604654"/>
              <a:gd name="connsiteY0" fmla="*/ 13854 h 1662545"/>
              <a:gd name="connsiteX1" fmla="*/ 2604654 w 2604654"/>
              <a:gd name="connsiteY1" fmla="*/ 0 h 1662545"/>
              <a:gd name="connsiteX2" fmla="*/ 2604654 w 2604654"/>
              <a:gd name="connsiteY2" fmla="*/ 1662545 h 1662545"/>
              <a:gd name="connsiteX3" fmla="*/ 0 w 2604654"/>
              <a:gd name="connsiteY3" fmla="*/ 1662545 h 1662545"/>
              <a:gd name="connsiteX4" fmla="*/ 13854 w 2604654"/>
              <a:gd name="connsiteY4" fmla="*/ 13854 h 166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4654" h="1662545">
                <a:moveTo>
                  <a:pt x="13854" y="13854"/>
                </a:moveTo>
                <a:lnTo>
                  <a:pt x="2604654" y="0"/>
                </a:lnTo>
                <a:lnTo>
                  <a:pt x="2604654" y="1662545"/>
                </a:lnTo>
                <a:lnTo>
                  <a:pt x="0" y="1662545"/>
                </a:lnTo>
                <a:lnTo>
                  <a:pt x="13854" y="1385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stCxn id="17" idx="2"/>
            <a:endCxn id="17" idx="1"/>
          </p:cNvCxnSpPr>
          <p:nvPr/>
        </p:nvCxnSpPr>
        <p:spPr>
          <a:xfrm flipV="1">
            <a:off x="6012516" y="2750577"/>
            <a:ext cx="0" cy="1662545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6156176" y="318191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[100]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線單箭頭接點 19"/>
          <p:cNvCxnSpPr>
            <a:stCxn id="17" idx="1"/>
            <a:endCxn id="17" idx="0"/>
          </p:cNvCxnSpPr>
          <p:nvPr/>
        </p:nvCxnSpPr>
        <p:spPr>
          <a:xfrm flipH="1">
            <a:off x="3421716" y="2750577"/>
            <a:ext cx="2590800" cy="13854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116788" y="2038493"/>
                <a:ext cx="1095172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788" y="2038493"/>
                <a:ext cx="1095172" cy="585930"/>
              </a:xfrm>
              <a:prstGeom prst="rect">
                <a:avLst/>
              </a:prstGeom>
              <a:blipFill rotWithShape="0">
                <a:blip r:embed="rId5"/>
                <a:stretch>
                  <a:fillRect l="-13889" t="-13402" r="-15000" b="-319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>
            <a:stCxn id="17" idx="0"/>
            <a:endCxn id="17" idx="3"/>
          </p:cNvCxnSpPr>
          <p:nvPr/>
        </p:nvCxnSpPr>
        <p:spPr>
          <a:xfrm flipH="1">
            <a:off x="3407862" y="2764431"/>
            <a:ext cx="13854" cy="1648691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267744" y="3190621"/>
                <a:ext cx="1140056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00</m:t>
                    </m:r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190621"/>
                <a:ext cx="1140056" cy="585930"/>
              </a:xfrm>
              <a:prstGeom prst="rect">
                <a:avLst/>
              </a:prstGeom>
              <a:blipFill rotWithShape="0">
                <a:blip r:embed="rId6"/>
                <a:stretch>
                  <a:fillRect l="-13369" t="-13402" r="-13904" b="-319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/>
          <p:cNvCxnSpPr>
            <a:stCxn id="17" idx="3"/>
            <a:endCxn id="17" idx="2"/>
          </p:cNvCxnSpPr>
          <p:nvPr/>
        </p:nvCxnSpPr>
        <p:spPr>
          <a:xfrm>
            <a:off x="3407862" y="4413122"/>
            <a:ext cx="2604654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835353" y="3214733"/>
            <a:ext cx="105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(011)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4196165" y="4414757"/>
            <a:ext cx="519851" cy="67218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3801209" y="5076473"/>
            <a:ext cx="105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[011]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線單箭頭接點 33"/>
          <p:cNvCxnSpPr/>
          <p:nvPr/>
        </p:nvCxnSpPr>
        <p:spPr>
          <a:xfrm>
            <a:off x="4716016" y="4410401"/>
            <a:ext cx="764336" cy="17267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7176360" y="4558773"/>
                <a:ext cx="1140056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̅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360" y="4558773"/>
                <a:ext cx="1140056" cy="585930"/>
              </a:xfrm>
              <a:prstGeom prst="rect">
                <a:avLst/>
              </a:prstGeom>
              <a:blipFill rotWithShape="0">
                <a:blip r:embed="rId7"/>
                <a:stretch>
                  <a:fillRect l="-13369" t="-13542" r="-13904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/>
          <p:cNvCxnSpPr/>
          <p:nvPr/>
        </p:nvCxnSpPr>
        <p:spPr>
          <a:xfrm flipH="1" flipV="1">
            <a:off x="5508104" y="4405470"/>
            <a:ext cx="1720802" cy="45528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5299470" y="4558773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[001]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弧形 40"/>
          <p:cNvSpPr/>
          <p:nvPr/>
        </p:nvSpPr>
        <p:spPr>
          <a:xfrm>
            <a:off x="4499992" y="4447766"/>
            <a:ext cx="618598" cy="327031"/>
          </a:xfrm>
          <a:prstGeom prst="arc">
            <a:avLst>
              <a:gd name="adj1" fmla="val 20942066"/>
              <a:gd name="adj2" fmla="val 10521969"/>
            </a:avLst>
          </a:prstGeom>
          <a:ln w="2222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4716016" y="477479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altLang="zh-TW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TW" altLang="en-US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2843808" y="620688"/>
                <a:ext cx="3872342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[011]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[001] [0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1]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20688"/>
                <a:ext cx="3872342" cy="585930"/>
              </a:xfrm>
              <a:prstGeom prst="rect">
                <a:avLst/>
              </a:prstGeom>
              <a:blipFill rotWithShape="0">
                <a:blip r:embed="rId8"/>
                <a:stretch>
                  <a:fillRect l="-4094" t="-13542" r="-3465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0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單箭頭接點 1"/>
          <p:cNvCxnSpPr/>
          <p:nvPr/>
        </p:nvCxnSpPr>
        <p:spPr>
          <a:xfrm flipH="1">
            <a:off x="3377338" y="4198733"/>
            <a:ext cx="1482694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單箭頭接點 2"/>
          <p:cNvCxnSpPr/>
          <p:nvPr/>
        </p:nvCxnSpPr>
        <p:spPr>
          <a:xfrm>
            <a:off x="4860032" y="4198733"/>
            <a:ext cx="1152128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單箭頭接點 3"/>
          <p:cNvCxnSpPr/>
          <p:nvPr/>
        </p:nvCxnSpPr>
        <p:spPr>
          <a:xfrm flipV="1">
            <a:off x="4860032" y="2542549"/>
            <a:ext cx="0" cy="165618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H="1">
            <a:off x="4529466" y="4414757"/>
            <a:ext cx="1482694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3491880" y="4414757"/>
            <a:ext cx="1152128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6012160" y="2758573"/>
            <a:ext cx="0" cy="165618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3419872" y="2758573"/>
            <a:ext cx="0" cy="165618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4529466" y="2758573"/>
            <a:ext cx="1482694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3419872" y="2758573"/>
            <a:ext cx="1152128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3419872" y="2542549"/>
            <a:ext cx="1482694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4860032" y="2542549"/>
            <a:ext cx="1152128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4572000" y="2974597"/>
            <a:ext cx="0" cy="165618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774374" y="1908121"/>
                <a:ext cx="517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374" y="1908121"/>
                <a:ext cx="517706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791588" y="4198733"/>
                <a:ext cx="4630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88" y="4198733"/>
                <a:ext cx="463001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311228" y="4118014"/>
                <a:ext cx="493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228" y="4118014"/>
                <a:ext cx="49302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手繪多邊形 16"/>
          <p:cNvSpPr/>
          <p:nvPr/>
        </p:nvSpPr>
        <p:spPr>
          <a:xfrm>
            <a:off x="3407862" y="2750577"/>
            <a:ext cx="2604654" cy="1662545"/>
          </a:xfrm>
          <a:custGeom>
            <a:avLst/>
            <a:gdLst>
              <a:gd name="connsiteX0" fmla="*/ 13854 w 2604654"/>
              <a:gd name="connsiteY0" fmla="*/ 13854 h 1662545"/>
              <a:gd name="connsiteX1" fmla="*/ 2604654 w 2604654"/>
              <a:gd name="connsiteY1" fmla="*/ 0 h 1662545"/>
              <a:gd name="connsiteX2" fmla="*/ 2604654 w 2604654"/>
              <a:gd name="connsiteY2" fmla="*/ 1662545 h 1662545"/>
              <a:gd name="connsiteX3" fmla="*/ 0 w 2604654"/>
              <a:gd name="connsiteY3" fmla="*/ 1662545 h 1662545"/>
              <a:gd name="connsiteX4" fmla="*/ 13854 w 2604654"/>
              <a:gd name="connsiteY4" fmla="*/ 13854 h 166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4654" h="1662545">
                <a:moveTo>
                  <a:pt x="13854" y="13854"/>
                </a:moveTo>
                <a:lnTo>
                  <a:pt x="2604654" y="0"/>
                </a:lnTo>
                <a:lnTo>
                  <a:pt x="2604654" y="1662545"/>
                </a:lnTo>
                <a:lnTo>
                  <a:pt x="0" y="1662545"/>
                </a:lnTo>
                <a:lnTo>
                  <a:pt x="13854" y="1385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stCxn id="17" idx="2"/>
            <a:endCxn id="17" idx="1"/>
          </p:cNvCxnSpPr>
          <p:nvPr/>
        </p:nvCxnSpPr>
        <p:spPr>
          <a:xfrm flipV="1">
            <a:off x="6012516" y="2750577"/>
            <a:ext cx="0" cy="1662545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7" idx="1"/>
            <a:endCxn id="17" idx="0"/>
          </p:cNvCxnSpPr>
          <p:nvPr/>
        </p:nvCxnSpPr>
        <p:spPr>
          <a:xfrm flipH="1">
            <a:off x="3421716" y="2750577"/>
            <a:ext cx="2590800" cy="13854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627784" y="2122990"/>
                <a:ext cx="1095172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122990"/>
                <a:ext cx="1095172" cy="585930"/>
              </a:xfrm>
              <a:prstGeom prst="rect">
                <a:avLst/>
              </a:prstGeom>
              <a:blipFill rotWithShape="0">
                <a:blip r:embed="rId5"/>
                <a:stretch>
                  <a:fillRect l="-13889" t="-13542" r="-15000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>
            <a:stCxn id="17" idx="0"/>
            <a:endCxn id="17" idx="3"/>
          </p:cNvCxnSpPr>
          <p:nvPr/>
        </p:nvCxnSpPr>
        <p:spPr>
          <a:xfrm flipH="1">
            <a:off x="3407862" y="2764431"/>
            <a:ext cx="13854" cy="1648691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267744" y="3190621"/>
                <a:ext cx="1140056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00</m:t>
                    </m:r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190621"/>
                <a:ext cx="1140056" cy="585930"/>
              </a:xfrm>
              <a:prstGeom prst="rect">
                <a:avLst/>
              </a:prstGeom>
              <a:blipFill rotWithShape="0">
                <a:blip r:embed="rId6"/>
                <a:stretch>
                  <a:fillRect l="-13369" t="-13402" r="-13904" b="-319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/>
          <p:cNvCxnSpPr>
            <a:stCxn id="17" idx="3"/>
            <a:endCxn id="17" idx="2"/>
          </p:cNvCxnSpPr>
          <p:nvPr/>
        </p:nvCxnSpPr>
        <p:spPr>
          <a:xfrm>
            <a:off x="3407862" y="4413122"/>
            <a:ext cx="2604654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4835353" y="3214733"/>
            <a:ext cx="105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(011)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H="1">
            <a:off x="3923928" y="3573016"/>
            <a:ext cx="766027" cy="104792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3298507" y="4684236"/>
            <a:ext cx="105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[011]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7176360" y="4558773"/>
                <a:ext cx="1140056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̅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  <m:r>
                      <a:rPr lang="en-US" altLang="zh-TW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360" y="4558773"/>
                <a:ext cx="1140056" cy="585930"/>
              </a:xfrm>
              <a:prstGeom prst="rect">
                <a:avLst/>
              </a:prstGeom>
              <a:blipFill rotWithShape="0">
                <a:blip r:embed="rId7"/>
                <a:stretch>
                  <a:fillRect l="-13369" t="-13542" r="-13904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單箭頭接點 29"/>
          <p:cNvCxnSpPr/>
          <p:nvPr/>
        </p:nvCxnSpPr>
        <p:spPr>
          <a:xfrm flipH="1" flipV="1">
            <a:off x="5508104" y="4405470"/>
            <a:ext cx="1720802" cy="45528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弧形 31"/>
          <p:cNvSpPr/>
          <p:nvPr/>
        </p:nvSpPr>
        <p:spPr>
          <a:xfrm>
            <a:off x="4355976" y="2978330"/>
            <a:ext cx="402574" cy="790984"/>
          </a:xfrm>
          <a:prstGeom prst="arc">
            <a:avLst>
              <a:gd name="adj1" fmla="val 5390641"/>
              <a:gd name="adj2" fmla="val 15714505"/>
            </a:avLst>
          </a:prstGeom>
          <a:ln w="2222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3448229" y="3068960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35.26</a:t>
            </a:r>
            <a:r>
              <a:rPr lang="en-US" altLang="zh-TW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TW" altLang="en-US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696837" y="395953"/>
            <a:ext cx="3819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[011]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[111] [100]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線接點 35"/>
          <p:cNvCxnSpPr/>
          <p:nvPr/>
        </p:nvCxnSpPr>
        <p:spPr>
          <a:xfrm>
            <a:off x="3421716" y="3581849"/>
            <a:ext cx="2590444" cy="6927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4716016" y="1910471"/>
            <a:ext cx="0" cy="1662545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H="1" flipV="1">
            <a:off x="4355976" y="2132856"/>
            <a:ext cx="360040" cy="144016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4355976" y="126876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[100]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3442523" y="1556792"/>
            <a:ext cx="105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[111]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I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98477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5292080" y="1484784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5796136" y="980728"/>
            <a:ext cx="504056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156176" y="600626"/>
                <a:ext cx="870751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m:oMathPara>
                </a14:m>
                <a:endParaRPr lang="zh-TW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600626"/>
                <a:ext cx="870751" cy="5241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4165609" y="4397042"/>
            <a:ext cx="550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endParaRPr lang="zh-TW" alt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II"/>
          <p:cNvPicPr/>
          <p:nvPr/>
        </p:nvPicPr>
        <p:blipFill rotWithShape="1">
          <a:blip r:embed="rId2" cstate="print"/>
          <a:srcRect b="47388"/>
          <a:stretch/>
        </p:blipFill>
        <p:spPr bwMode="auto">
          <a:xfrm>
            <a:off x="611560" y="1277471"/>
            <a:ext cx="412877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III"/>
          <p:cNvPicPr/>
          <p:nvPr/>
        </p:nvPicPr>
        <p:blipFill rotWithShape="1">
          <a:blip r:embed="rId2" cstate="print"/>
          <a:srcRect t="51673"/>
          <a:stretch/>
        </p:blipFill>
        <p:spPr bwMode="auto">
          <a:xfrm>
            <a:off x="4716016" y="1317877"/>
            <a:ext cx="4128770" cy="370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704345" y="476672"/>
            <a:ext cx="1963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Hexagonal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5380" y="476672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Trigonal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6732240" y="1925543"/>
            <a:ext cx="792088" cy="136815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7956376" y="1340768"/>
            <a:ext cx="216024" cy="288032"/>
          </a:xfrm>
          <a:prstGeom prst="straightConnector1">
            <a:avLst/>
          </a:prstGeom>
          <a:ln w="222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8172400" y="1340768"/>
            <a:ext cx="360040" cy="0"/>
          </a:xfrm>
          <a:prstGeom prst="straightConnector1">
            <a:avLst/>
          </a:prstGeom>
          <a:ln w="222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 flipV="1">
            <a:off x="7956376" y="1052736"/>
            <a:ext cx="216024" cy="288032"/>
          </a:xfrm>
          <a:prstGeom prst="straightConnector1">
            <a:avLst/>
          </a:prstGeom>
          <a:ln w="222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8172400" y="1052736"/>
            <a:ext cx="216024" cy="288032"/>
          </a:xfrm>
          <a:prstGeom prst="straightConnector1">
            <a:avLst/>
          </a:prstGeom>
          <a:ln w="22225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8388424" y="764704"/>
            <a:ext cx="216024" cy="288032"/>
          </a:xfrm>
          <a:prstGeom prst="straightConnector1">
            <a:avLst/>
          </a:prstGeom>
          <a:ln w="22225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8604448" y="764704"/>
            <a:ext cx="360040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8748464" y="476672"/>
            <a:ext cx="216024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8172400" y="485383"/>
            <a:ext cx="576064" cy="855385"/>
          </a:xfrm>
          <a:prstGeom prst="straightConnector1">
            <a:avLst/>
          </a:prstGeom>
          <a:ln w="22225">
            <a:solidFill>
              <a:schemeClr val="accent4">
                <a:lumMod val="75000"/>
                <a:alpha val="5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7923843" y="45378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7164288" y="5445224"/>
            <a:ext cx="0" cy="738616"/>
          </a:xfrm>
          <a:prstGeom prst="straightConnector1">
            <a:avLst/>
          </a:prstGeom>
          <a:ln w="222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7164288" y="6183840"/>
            <a:ext cx="1320458" cy="0"/>
          </a:xfrm>
          <a:prstGeom prst="straightConnector1">
            <a:avLst/>
          </a:prstGeom>
          <a:ln w="222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7527799" y="610312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804248" y="546376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662941" y="508518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[0001]</a:t>
            </a:r>
            <a:endPara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8170492" y="6207695"/>
                <a:ext cx="1010020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110]</a:t>
                </a:r>
                <a:endParaRPr lang="zh-TW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492" y="6207695"/>
                <a:ext cx="1010020" cy="462434"/>
              </a:xfrm>
              <a:prstGeom prst="rect">
                <a:avLst/>
              </a:prstGeom>
              <a:blipFill rotWithShape="0">
                <a:blip r:embed="rId3"/>
                <a:stretch>
                  <a:fillRect l="-9036" t="-9211" r="-9036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/>
          <p:cNvCxnSpPr/>
          <p:nvPr/>
        </p:nvCxnSpPr>
        <p:spPr>
          <a:xfrm flipV="1">
            <a:off x="7171656" y="5463760"/>
            <a:ext cx="1313090" cy="72008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8100392" y="4982790"/>
                <a:ext cx="1010020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111]</a:t>
                </a:r>
                <a:endParaRPr lang="zh-TW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4982790"/>
                <a:ext cx="1010020" cy="462434"/>
              </a:xfrm>
              <a:prstGeom prst="rect">
                <a:avLst/>
              </a:prstGeom>
              <a:blipFill rotWithShape="0">
                <a:blip r:embed="rId4"/>
                <a:stretch>
                  <a:fillRect l="-9697" t="-9211" r="-7879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076056" y="5805264"/>
                <a:ext cx="1747530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805264"/>
                <a:ext cx="1747530" cy="9221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單箭頭接點 36"/>
          <p:cNvCxnSpPr>
            <a:stCxn id="35" idx="3"/>
          </p:cNvCxnSpPr>
          <p:nvPr/>
        </p:nvCxnSpPr>
        <p:spPr>
          <a:xfrm flipV="1">
            <a:off x="6823586" y="5980883"/>
            <a:ext cx="452251" cy="28546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3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980728"/>
            <a:ext cx="2509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Orthorhombic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62539" y="972017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Monoclinic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 descr="III"/>
          <p:cNvPicPr/>
          <p:nvPr/>
        </p:nvPicPr>
        <p:blipFill rotWithShape="1">
          <a:blip r:embed="rId2" cstate="print"/>
          <a:srcRect b="51846"/>
          <a:stretch/>
        </p:blipFill>
        <p:spPr bwMode="auto">
          <a:xfrm>
            <a:off x="325755" y="2208361"/>
            <a:ext cx="4246245" cy="388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III"/>
          <p:cNvPicPr/>
          <p:nvPr/>
        </p:nvPicPr>
        <p:blipFill rotWithShape="1">
          <a:blip r:embed="rId2" cstate="print"/>
          <a:srcRect t="48111"/>
          <a:stretch/>
        </p:blipFill>
        <p:spPr bwMode="auto">
          <a:xfrm>
            <a:off x="4716016" y="1907058"/>
            <a:ext cx="424624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4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560" y="477247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2-5  Two convections used in stereographic </a:t>
            </a:r>
            <a:endParaRPr lang="en-US" altLang="zh-TW" sz="3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</a:t>
            </a:r>
          </a:p>
          <a:p>
            <a:pPr>
              <a:spcAft>
                <a:spcPts val="0"/>
              </a:spcAft>
            </a:pP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plot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 as poles and planes as </a:t>
            </a:r>
            <a:endParaRPr lang="en-US" altLang="zh-TW" sz="3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great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circles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en-US" altLang="zh-TW" sz="3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(2) plot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planes as poles and directions as </a:t>
            </a:r>
            <a:endParaRPr lang="en-US" altLang="zh-TW" sz="3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great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circles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611560" y="188640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2-2 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Miller Indices in a crystal (direction, plane)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2-2-1 direction</a:t>
            </a:r>
          </a:p>
        </p:txBody>
      </p:sp>
      <p:sp>
        <p:nvSpPr>
          <p:cNvPr id="3" name="矩形 2"/>
          <p:cNvSpPr/>
          <p:nvPr/>
        </p:nvSpPr>
        <p:spPr>
          <a:xfrm>
            <a:off x="1152128" y="2651428"/>
            <a:ext cx="7164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The direction &lt;</a:t>
            </a:r>
            <a:r>
              <a:rPr kumimoji="1" lang="en-US" altLang="zh-TW" sz="3200" i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u v w</a:t>
            </a:r>
            <a:r>
              <a:rPr kumimoji="1" lang="en-US" altLang="zh-TW" sz="32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&gt;are all the [</a:t>
            </a:r>
            <a:r>
              <a:rPr kumimoji="1" lang="en-US" altLang="zh-TW" sz="3200" i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u v w</a:t>
            </a:r>
            <a:r>
              <a:rPr kumimoji="1" lang="en-US" altLang="zh-TW" sz="32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] types of 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direction, which </a:t>
            </a:r>
            <a:r>
              <a:rPr kumimoji="1" lang="en-US" altLang="zh-TW" sz="32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are 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crystallographic equivalent</a:t>
            </a:r>
            <a:r>
              <a:rPr kumimoji="1" lang="en-US" altLang="zh-TW" sz="32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.</a:t>
            </a:r>
            <a:endParaRPr kumimoji="1" lang="zh-TW" altLang="en-US" sz="3200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7875" y="3717032"/>
            <a:ext cx="3120589" cy="274669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52128" y="1271662"/>
            <a:ext cx="7164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The direction 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[</a:t>
            </a:r>
            <a:r>
              <a:rPr kumimoji="1" lang="en-US" altLang="zh-TW" sz="3200" i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u </a:t>
            </a:r>
            <a:r>
              <a:rPr kumimoji="1" lang="en-US" altLang="zh-TW" sz="3200" i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v </a:t>
            </a:r>
            <a:r>
              <a:rPr kumimoji="1" lang="en-US" altLang="zh-TW" sz="3200" i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w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] is expressed as a vector </a:t>
            </a:r>
            <a:endParaRPr kumimoji="1" lang="zh-TW" altLang="en-US" sz="3200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351173"/>
              </p:ext>
            </p:extLst>
          </p:nvPr>
        </p:nvGraphicFramePr>
        <p:xfrm>
          <a:off x="3384375" y="1844824"/>
          <a:ext cx="2571300" cy="53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Equation" r:id="rId4" imgW="1028520" imgH="215640" progId="Equation.3">
                  <p:embed/>
                </p:oleObj>
              </mc:Choice>
              <mc:Fallback>
                <p:oleObj name="Equation" r:id="rId4" imgW="10285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375" y="1844824"/>
                        <a:ext cx="2571300" cy="53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260648"/>
            <a:ext cx="6739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2-5-1 find angle between two directions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71800" y="1196752"/>
            <a:ext cx="2880320" cy="2736304"/>
            <a:chOff x="2700" y="13680"/>
            <a:chExt cx="1800" cy="180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2700" y="13680"/>
              <a:ext cx="180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600" y="13680"/>
              <a:ext cx="360" cy="1800"/>
              <a:chOff x="7020" y="4320"/>
              <a:chExt cx="540" cy="1920"/>
            </a:xfrm>
          </p:grpSpPr>
          <p:sp>
            <p:nvSpPr>
              <p:cNvPr id="11" name="Arc 5"/>
              <p:cNvSpPr>
                <a:spLocks/>
              </p:cNvSpPr>
              <p:nvPr/>
            </p:nvSpPr>
            <p:spPr bwMode="auto">
              <a:xfrm>
                <a:off x="7020" y="4320"/>
                <a:ext cx="540" cy="9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2" name="Arc 6"/>
              <p:cNvSpPr>
                <a:spLocks/>
              </p:cNvSpPr>
              <p:nvPr/>
            </p:nvSpPr>
            <p:spPr bwMode="auto">
              <a:xfrm flipV="1">
                <a:off x="7020" y="5220"/>
                <a:ext cx="540" cy="10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 flipH="1">
              <a:off x="3420" y="13680"/>
              <a:ext cx="240" cy="1800"/>
              <a:chOff x="7020" y="4320"/>
              <a:chExt cx="540" cy="1920"/>
            </a:xfrm>
          </p:grpSpPr>
          <p:sp>
            <p:nvSpPr>
              <p:cNvPr id="9" name="Arc 8"/>
              <p:cNvSpPr>
                <a:spLocks/>
              </p:cNvSpPr>
              <p:nvPr/>
            </p:nvSpPr>
            <p:spPr bwMode="auto">
              <a:xfrm>
                <a:off x="7020" y="4320"/>
                <a:ext cx="540" cy="9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" name="Arc 9"/>
              <p:cNvSpPr>
                <a:spLocks/>
              </p:cNvSpPr>
              <p:nvPr/>
            </p:nvSpPr>
            <p:spPr bwMode="auto">
              <a:xfrm flipV="1">
                <a:off x="7020" y="5220"/>
                <a:ext cx="540" cy="10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908" y="14175"/>
              <a:ext cx="68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3893" y="14918"/>
              <a:ext cx="68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475656" y="436800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find a great circle going through them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measure angle by </a:t>
            </a:r>
            <a:r>
              <a:rPr lang="en-US" altLang="zh-TW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Wulff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se.engin.umich.edu:81/people/panx/Teach/mse560_F97/stereoproj/Fig.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6048672" cy="63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292080" y="3855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Meridians: great circle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98368" y="5284365"/>
            <a:ext cx="32221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Parallels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except the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equator are small circles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85725"/>
            <a:ext cx="6918325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單箭頭接點 2"/>
          <p:cNvCxnSpPr/>
          <p:nvPr/>
        </p:nvCxnSpPr>
        <p:spPr>
          <a:xfrm flipV="1">
            <a:off x="1979712" y="4869160"/>
            <a:ext cx="432048" cy="86409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 bwMode="auto">
          <a:xfrm>
            <a:off x="251520" y="4964975"/>
            <a:ext cx="19111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Equal angle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with respect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to N or S pole</a:t>
            </a:r>
            <a:endParaRPr lang="zh-TW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 bwMode="auto">
          <a:xfrm>
            <a:off x="5003910" y="1844824"/>
            <a:ext cx="35285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Measure the angle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between two points: </a:t>
            </a:r>
          </a:p>
          <a:p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Bring these two points on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same great circle; 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counting the latitude angle.</a:t>
            </a:r>
            <a:endParaRPr lang="zh-TW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6" y="-1"/>
            <a:ext cx="4211960" cy="684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13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260648"/>
            <a:ext cx="3147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If two poles up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63688" y="3645024"/>
            <a:ext cx="5700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 If one pole up, one pole down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90634" y="1052736"/>
            <a:ext cx="3361486" cy="2448272"/>
            <a:chOff x="5760" y="13500"/>
            <a:chExt cx="2794" cy="2160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760" y="13500"/>
              <a:ext cx="2160" cy="21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828" y="14274"/>
              <a:ext cx="2078" cy="179"/>
              <a:chOff x="3960" y="2520"/>
              <a:chExt cx="3060" cy="540"/>
            </a:xfrm>
          </p:grpSpPr>
          <p:sp>
            <p:nvSpPr>
              <p:cNvPr id="45" name="Arc 5"/>
              <p:cNvSpPr>
                <a:spLocks/>
              </p:cNvSpPr>
              <p:nvPr/>
            </p:nvSpPr>
            <p:spPr bwMode="auto">
              <a:xfrm flipV="1">
                <a:off x="5400" y="2520"/>
                <a:ext cx="162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6" name="Arc 6"/>
              <p:cNvSpPr>
                <a:spLocks/>
              </p:cNvSpPr>
              <p:nvPr/>
            </p:nvSpPr>
            <p:spPr bwMode="auto">
              <a:xfrm flipH="1" flipV="1">
                <a:off x="3960" y="2520"/>
                <a:ext cx="150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 flipV="1">
              <a:off x="5843" y="14805"/>
              <a:ext cx="1987" cy="179"/>
              <a:chOff x="3960" y="2520"/>
              <a:chExt cx="3060" cy="540"/>
            </a:xfrm>
          </p:grpSpPr>
          <p:sp>
            <p:nvSpPr>
              <p:cNvPr id="43" name="Arc 8"/>
              <p:cNvSpPr>
                <a:spLocks/>
              </p:cNvSpPr>
              <p:nvPr/>
            </p:nvSpPr>
            <p:spPr bwMode="auto">
              <a:xfrm flipV="1">
                <a:off x="5400" y="2520"/>
                <a:ext cx="162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4" name="Arc 9"/>
              <p:cNvSpPr>
                <a:spLocks/>
              </p:cNvSpPr>
              <p:nvPr/>
            </p:nvSpPr>
            <p:spPr bwMode="auto">
              <a:xfrm flipH="1" flipV="1">
                <a:off x="3960" y="2520"/>
                <a:ext cx="150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5775" y="14633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aphicFrame>
          <p:nvGraphicFramePr>
            <p:cNvPr id="9" name="物件 8"/>
            <p:cNvGraphicFramePr>
              <a:graphicFrameLocks noChangeAspect="1"/>
            </p:cNvGraphicFramePr>
            <p:nvPr/>
          </p:nvGraphicFramePr>
          <p:xfrm>
            <a:off x="7920" y="14940"/>
            <a:ext cx="634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78" name="方程式" r:id="rId3" imgW="380880" imgH="203040" progId="Equation.3">
                    <p:embed/>
                  </p:oleObj>
                </mc:Choice>
                <mc:Fallback>
                  <p:oleObj name="方程式" r:id="rId3" imgW="380880" imgH="2030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0" y="14940"/>
                          <a:ext cx="634" cy="3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7440" y="14835"/>
              <a:ext cx="68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7380" y="15120"/>
              <a:ext cx="68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6840" y="13500"/>
              <a:ext cx="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 flipV="1">
              <a:off x="6001" y="15098"/>
              <a:ext cx="1687" cy="179"/>
              <a:chOff x="3960" y="2520"/>
              <a:chExt cx="3060" cy="540"/>
            </a:xfrm>
          </p:grpSpPr>
          <p:sp>
            <p:nvSpPr>
              <p:cNvPr id="41" name="Arc 16"/>
              <p:cNvSpPr>
                <a:spLocks/>
              </p:cNvSpPr>
              <p:nvPr/>
            </p:nvSpPr>
            <p:spPr bwMode="auto">
              <a:xfrm flipV="1">
                <a:off x="5400" y="2520"/>
                <a:ext cx="162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2" name="Arc 17"/>
              <p:cNvSpPr>
                <a:spLocks/>
              </p:cNvSpPr>
              <p:nvPr/>
            </p:nvSpPr>
            <p:spPr bwMode="auto">
              <a:xfrm flipH="1" flipV="1">
                <a:off x="3960" y="2520"/>
                <a:ext cx="150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 flipV="1">
              <a:off x="6287" y="15360"/>
              <a:ext cx="1102" cy="179"/>
              <a:chOff x="3960" y="2520"/>
              <a:chExt cx="3060" cy="540"/>
            </a:xfrm>
          </p:grpSpPr>
          <p:sp>
            <p:nvSpPr>
              <p:cNvPr id="39" name="Arc 19"/>
              <p:cNvSpPr>
                <a:spLocks/>
              </p:cNvSpPr>
              <p:nvPr/>
            </p:nvSpPr>
            <p:spPr bwMode="auto">
              <a:xfrm flipV="1">
                <a:off x="5400" y="2520"/>
                <a:ext cx="162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0" name="Arc 20"/>
              <p:cNvSpPr>
                <a:spLocks/>
              </p:cNvSpPr>
              <p:nvPr/>
            </p:nvSpPr>
            <p:spPr bwMode="auto">
              <a:xfrm flipH="1" flipV="1">
                <a:off x="3960" y="2520"/>
                <a:ext cx="150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6294" y="13613"/>
              <a:ext cx="1111" cy="180"/>
              <a:chOff x="3960" y="2520"/>
              <a:chExt cx="3060" cy="540"/>
            </a:xfrm>
          </p:grpSpPr>
          <p:sp>
            <p:nvSpPr>
              <p:cNvPr id="37" name="Arc 22"/>
              <p:cNvSpPr>
                <a:spLocks/>
              </p:cNvSpPr>
              <p:nvPr/>
            </p:nvSpPr>
            <p:spPr bwMode="auto">
              <a:xfrm flipV="1">
                <a:off x="5400" y="2520"/>
                <a:ext cx="162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8" name="Arc 23"/>
              <p:cNvSpPr>
                <a:spLocks/>
              </p:cNvSpPr>
              <p:nvPr/>
            </p:nvSpPr>
            <p:spPr bwMode="auto">
              <a:xfrm flipH="1" flipV="1">
                <a:off x="3960" y="2520"/>
                <a:ext cx="150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5950" y="13989"/>
              <a:ext cx="1791" cy="202"/>
              <a:chOff x="3960" y="2520"/>
              <a:chExt cx="3060" cy="540"/>
            </a:xfrm>
          </p:grpSpPr>
          <p:sp>
            <p:nvSpPr>
              <p:cNvPr id="35" name="Arc 25"/>
              <p:cNvSpPr>
                <a:spLocks/>
              </p:cNvSpPr>
              <p:nvPr/>
            </p:nvSpPr>
            <p:spPr bwMode="auto">
              <a:xfrm flipV="1">
                <a:off x="5400" y="2520"/>
                <a:ext cx="162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6" name="Arc 26"/>
              <p:cNvSpPr>
                <a:spLocks/>
              </p:cNvSpPr>
              <p:nvPr/>
            </p:nvSpPr>
            <p:spPr bwMode="auto">
              <a:xfrm flipH="1" flipV="1">
                <a:off x="3960" y="2520"/>
                <a:ext cx="150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7" name="Group 27"/>
            <p:cNvGrpSpPr>
              <a:grpSpLocks/>
            </p:cNvGrpSpPr>
            <p:nvPr/>
          </p:nvGrpSpPr>
          <p:grpSpPr bwMode="auto">
            <a:xfrm rot="-5400000">
              <a:off x="6052" y="14431"/>
              <a:ext cx="2131" cy="300"/>
              <a:chOff x="3960" y="2520"/>
              <a:chExt cx="3060" cy="540"/>
            </a:xfrm>
          </p:grpSpPr>
          <p:sp>
            <p:nvSpPr>
              <p:cNvPr id="33" name="Arc 28"/>
              <p:cNvSpPr>
                <a:spLocks/>
              </p:cNvSpPr>
              <p:nvPr/>
            </p:nvSpPr>
            <p:spPr bwMode="auto">
              <a:xfrm flipV="1">
                <a:off x="5400" y="2520"/>
                <a:ext cx="162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4" name="Arc 29"/>
              <p:cNvSpPr>
                <a:spLocks/>
              </p:cNvSpPr>
              <p:nvPr/>
            </p:nvSpPr>
            <p:spPr bwMode="auto">
              <a:xfrm flipH="1" flipV="1">
                <a:off x="3960" y="2520"/>
                <a:ext cx="150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8" name="Group 30"/>
            <p:cNvGrpSpPr>
              <a:grpSpLocks/>
            </p:cNvGrpSpPr>
            <p:nvPr/>
          </p:nvGrpSpPr>
          <p:grpSpPr bwMode="auto">
            <a:xfrm rot="5400000" flipH="1">
              <a:off x="5486" y="14390"/>
              <a:ext cx="2131" cy="368"/>
              <a:chOff x="3960" y="2520"/>
              <a:chExt cx="3060" cy="540"/>
            </a:xfrm>
          </p:grpSpPr>
          <p:sp>
            <p:nvSpPr>
              <p:cNvPr id="31" name="Arc 31"/>
              <p:cNvSpPr>
                <a:spLocks/>
              </p:cNvSpPr>
              <p:nvPr/>
            </p:nvSpPr>
            <p:spPr bwMode="auto">
              <a:xfrm flipV="1">
                <a:off x="5400" y="2520"/>
                <a:ext cx="162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2" name="Arc 32"/>
              <p:cNvSpPr>
                <a:spLocks/>
              </p:cNvSpPr>
              <p:nvPr/>
            </p:nvSpPr>
            <p:spPr bwMode="auto">
              <a:xfrm flipH="1" flipV="1">
                <a:off x="3960" y="2520"/>
                <a:ext cx="150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9" name="Group 33"/>
            <p:cNvGrpSpPr>
              <a:grpSpLocks/>
            </p:cNvGrpSpPr>
            <p:nvPr/>
          </p:nvGrpSpPr>
          <p:grpSpPr bwMode="auto">
            <a:xfrm rot="-5400000">
              <a:off x="6327" y="14427"/>
              <a:ext cx="2026" cy="308"/>
              <a:chOff x="3960" y="2520"/>
              <a:chExt cx="3060" cy="540"/>
            </a:xfrm>
          </p:grpSpPr>
          <p:sp>
            <p:nvSpPr>
              <p:cNvPr id="29" name="Arc 34"/>
              <p:cNvSpPr>
                <a:spLocks/>
              </p:cNvSpPr>
              <p:nvPr/>
            </p:nvSpPr>
            <p:spPr bwMode="auto">
              <a:xfrm flipV="1">
                <a:off x="5400" y="2520"/>
                <a:ext cx="162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" name="Arc 35"/>
              <p:cNvSpPr>
                <a:spLocks/>
              </p:cNvSpPr>
              <p:nvPr/>
            </p:nvSpPr>
            <p:spPr bwMode="auto">
              <a:xfrm flipH="1" flipV="1">
                <a:off x="3960" y="2520"/>
                <a:ext cx="150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20" name="Group 36"/>
            <p:cNvGrpSpPr>
              <a:grpSpLocks/>
            </p:cNvGrpSpPr>
            <p:nvPr/>
          </p:nvGrpSpPr>
          <p:grpSpPr bwMode="auto">
            <a:xfrm rot="-5400000">
              <a:off x="6794" y="14499"/>
              <a:ext cx="1651" cy="179"/>
              <a:chOff x="3960" y="2520"/>
              <a:chExt cx="3060" cy="540"/>
            </a:xfrm>
          </p:grpSpPr>
          <p:sp>
            <p:nvSpPr>
              <p:cNvPr id="27" name="Arc 37"/>
              <p:cNvSpPr>
                <a:spLocks/>
              </p:cNvSpPr>
              <p:nvPr/>
            </p:nvSpPr>
            <p:spPr bwMode="auto">
              <a:xfrm flipV="1">
                <a:off x="5400" y="2520"/>
                <a:ext cx="162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8" name="Arc 38"/>
              <p:cNvSpPr>
                <a:spLocks/>
              </p:cNvSpPr>
              <p:nvPr/>
            </p:nvSpPr>
            <p:spPr bwMode="auto">
              <a:xfrm flipH="1" flipV="1">
                <a:off x="3960" y="2520"/>
                <a:ext cx="150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21" name="Group 39"/>
            <p:cNvGrpSpPr>
              <a:grpSpLocks/>
            </p:cNvGrpSpPr>
            <p:nvPr/>
          </p:nvGrpSpPr>
          <p:grpSpPr bwMode="auto">
            <a:xfrm rot="5400000" flipH="1">
              <a:off x="5242" y="14491"/>
              <a:ext cx="1575" cy="180"/>
              <a:chOff x="3960" y="2520"/>
              <a:chExt cx="3060" cy="540"/>
            </a:xfrm>
          </p:grpSpPr>
          <p:sp>
            <p:nvSpPr>
              <p:cNvPr id="25" name="Arc 40"/>
              <p:cNvSpPr>
                <a:spLocks/>
              </p:cNvSpPr>
              <p:nvPr/>
            </p:nvSpPr>
            <p:spPr bwMode="auto">
              <a:xfrm flipV="1">
                <a:off x="5400" y="2520"/>
                <a:ext cx="162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6" name="Arc 41"/>
              <p:cNvSpPr>
                <a:spLocks/>
              </p:cNvSpPr>
              <p:nvPr/>
            </p:nvSpPr>
            <p:spPr bwMode="auto">
              <a:xfrm flipH="1" flipV="1">
                <a:off x="3960" y="2520"/>
                <a:ext cx="150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22" name="Group 42"/>
            <p:cNvGrpSpPr>
              <a:grpSpLocks/>
            </p:cNvGrpSpPr>
            <p:nvPr/>
          </p:nvGrpSpPr>
          <p:grpSpPr bwMode="auto">
            <a:xfrm rot="5400000" flipH="1">
              <a:off x="5300" y="14403"/>
              <a:ext cx="1996" cy="355"/>
              <a:chOff x="3960" y="2520"/>
              <a:chExt cx="3060" cy="540"/>
            </a:xfrm>
          </p:grpSpPr>
          <p:sp>
            <p:nvSpPr>
              <p:cNvPr id="23" name="Arc 43"/>
              <p:cNvSpPr>
                <a:spLocks/>
              </p:cNvSpPr>
              <p:nvPr/>
            </p:nvSpPr>
            <p:spPr bwMode="auto">
              <a:xfrm flipV="1">
                <a:off x="5400" y="2520"/>
                <a:ext cx="162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4" name="Arc 44"/>
              <p:cNvSpPr>
                <a:spLocks/>
              </p:cNvSpPr>
              <p:nvPr/>
            </p:nvSpPr>
            <p:spPr bwMode="auto">
              <a:xfrm flipH="1" flipV="1">
                <a:off x="3960" y="2520"/>
                <a:ext cx="1500" cy="5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grpSp>
        <p:nvGrpSpPr>
          <p:cNvPr id="47" name="Group 45"/>
          <p:cNvGrpSpPr>
            <a:grpSpLocks/>
          </p:cNvGrpSpPr>
          <p:nvPr/>
        </p:nvGrpSpPr>
        <p:grpSpPr bwMode="auto">
          <a:xfrm>
            <a:off x="2470212" y="4229799"/>
            <a:ext cx="4118012" cy="2439561"/>
            <a:chOff x="4755" y="2580"/>
            <a:chExt cx="4010" cy="2399"/>
          </a:xfrm>
        </p:grpSpPr>
        <p:graphicFrame>
          <p:nvGraphicFramePr>
            <p:cNvPr id="48" name="物件 47"/>
            <p:cNvGraphicFramePr>
              <a:graphicFrameLocks noChangeAspect="1"/>
            </p:cNvGraphicFramePr>
            <p:nvPr/>
          </p:nvGraphicFramePr>
          <p:xfrm>
            <a:off x="7650" y="3563"/>
            <a:ext cx="1115" cy="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79" name="方程式" r:id="rId5" imgW="380880" imgH="203040" progId="Equation.3">
                    <p:embed/>
                  </p:oleObj>
                </mc:Choice>
                <mc:Fallback>
                  <p:oleObj name="方程式" r:id="rId5" imgW="380880" imgH="203040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0" y="3563"/>
                          <a:ext cx="1115" cy="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9" name="Group 47"/>
            <p:cNvGrpSpPr>
              <a:grpSpLocks/>
            </p:cNvGrpSpPr>
            <p:nvPr/>
          </p:nvGrpSpPr>
          <p:grpSpPr bwMode="auto">
            <a:xfrm>
              <a:off x="4755" y="2580"/>
              <a:ext cx="2490" cy="2399"/>
              <a:chOff x="5940" y="3060"/>
              <a:chExt cx="2175" cy="2160"/>
            </a:xfrm>
          </p:grpSpPr>
          <p:sp>
            <p:nvSpPr>
              <p:cNvPr id="50" name="Oval 48"/>
              <p:cNvSpPr>
                <a:spLocks noChangeArrowheads="1"/>
              </p:cNvSpPr>
              <p:nvPr/>
            </p:nvSpPr>
            <p:spPr bwMode="auto">
              <a:xfrm>
                <a:off x="5940" y="3060"/>
                <a:ext cx="2160" cy="21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grpSp>
            <p:nvGrpSpPr>
              <p:cNvPr id="51" name="Group 49"/>
              <p:cNvGrpSpPr>
                <a:grpSpLocks/>
              </p:cNvGrpSpPr>
              <p:nvPr/>
            </p:nvGrpSpPr>
            <p:grpSpPr bwMode="auto">
              <a:xfrm>
                <a:off x="5940" y="4140"/>
                <a:ext cx="2160" cy="360"/>
                <a:chOff x="3960" y="2520"/>
                <a:chExt cx="3060" cy="540"/>
              </a:xfrm>
            </p:grpSpPr>
            <p:sp>
              <p:nvSpPr>
                <p:cNvPr id="60" name="Arc 50"/>
                <p:cNvSpPr>
                  <a:spLocks/>
                </p:cNvSpPr>
                <p:nvPr/>
              </p:nvSpPr>
              <p:spPr bwMode="auto">
                <a:xfrm flipV="1">
                  <a:off x="5400" y="2520"/>
                  <a:ext cx="1620" cy="5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1" name="Arc 51"/>
                <p:cNvSpPr>
                  <a:spLocks/>
                </p:cNvSpPr>
                <p:nvPr/>
              </p:nvSpPr>
              <p:spPr bwMode="auto">
                <a:xfrm flipH="1" flipV="1">
                  <a:off x="3960" y="2520"/>
                  <a:ext cx="1500" cy="5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2" name="Group 52"/>
              <p:cNvGrpSpPr>
                <a:grpSpLocks/>
              </p:cNvGrpSpPr>
              <p:nvPr/>
            </p:nvGrpSpPr>
            <p:grpSpPr bwMode="auto">
              <a:xfrm flipV="1">
                <a:off x="5940" y="3960"/>
                <a:ext cx="2160" cy="240"/>
                <a:chOff x="3960" y="2520"/>
                <a:chExt cx="3060" cy="540"/>
              </a:xfrm>
            </p:grpSpPr>
            <p:sp>
              <p:nvSpPr>
                <p:cNvPr id="58" name="Arc 53"/>
                <p:cNvSpPr>
                  <a:spLocks/>
                </p:cNvSpPr>
                <p:nvPr/>
              </p:nvSpPr>
              <p:spPr bwMode="auto">
                <a:xfrm flipV="1">
                  <a:off x="5400" y="2520"/>
                  <a:ext cx="1620" cy="5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9" name="Arc 54"/>
                <p:cNvSpPr>
                  <a:spLocks/>
                </p:cNvSpPr>
                <p:nvPr/>
              </p:nvSpPr>
              <p:spPr bwMode="auto">
                <a:xfrm flipH="1" flipV="1">
                  <a:off x="3960" y="2520"/>
                  <a:ext cx="1500" cy="5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53" name="Line 55"/>
              <p:cNvSpPr>
                <a:spLocks noChangeShapeType="1"/>
              </p:cNvSpPr>
              <p:nvPr/>
            </p:nvSpPr>
            <p:spPr bwMode="auto">
              <a:xfrm>
                <a:off x="5955" y="4193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4" name="Oval 56"/>
              <p:cNvSpPr>
                <a:spLocks noChangeArrowheads="1"/>
              </p:cNvSpPr>
              <p:nvPr/>
            </p:nvSpPr>
            <p:spPr bwMode="auto">
              <a:xfrm>
                <a:off x="7620" y="4395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5" name="Oval 57"/>
              <p:cNvSpPr>
                <a:spLocks noChangeArrowheads="1"/>
              </p:cNvSpPr>
              <p:nvPr/>
            </p:nvSpPr>
            <p:spPr bwMode="auto">
              <a:xfrm>
                <a:off x="7620" y="3975"/>
                <a:ext cx="68" cy="6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6" name="Arc 58"/>
              <p:cNvSpPr>
                <a:spLocks/>
              </p:cNvSpPr>
              <p:nvPr/>
            </p:nvSpPr>
            <p:spPr bwMode="auto">
              <a:xfrm flipV="1">
                <a:off x="7630" y="4216"/>
                <a:ext cx="439" cy="179"/>
              </a:xfrm>
              <a:custGeom>
                <a:avLst/>
                <a:gdLst>
                  <a:gd name="G0" fmla="+- 671 0 0"/>
                  <a:gd name="G1" fmla="+- 21600 0 0"/>
                  <a:gd name="G2" fmla="+- 21600 0 0"/>
                  <a:gd name="T0" fmla="*/ 0 w 22271"/>
                  <a:gd name="T1" fmla="*/ 10 h 21600"/>
                  <a:gd name="T2" fmla="*/ 22271 w 22271"/>
                  <a:gd name="T3" fmla="*/ 21600 h 21600"/>
                  <a:gd name="T4" fmla="*/ 671 w 2227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271" h="21600" fill="none" extrusionOk="0">
                    <a:moveTo>
                      <a:pt x="0" y="10"/>
                    </a:moveTo>
                    <a:cubicBezTo>
                      <a:pt x="223" y="3"/>
                      <a:pt x="447" y="0"/>
                      <a:pt x="671" y="0"/>
                    </a:cubicBezTo>
                    <a:cubicBezTo>
                      <a:pt x="12600" y="0"/>
                      <a:pt x="22271" y="9670"/>
                      <a:pt x="22271" y="21600"/>
                    </a:cubicBezTo>
                  </a:path>
                  <a:path w="22271" h="21600" stroke="0" extrusionOk="0">
                    <a:moveTo>
                      <a:pt x="0" y="10"/>
                    </a:moveTo>
                    <a:cubicBezTo>
                      <a:pt x="223" y="3"/>
                      <a:pt x="447" y="0"/>
                      <a:pt x="671" y="0"/>
                    </a:cubicBezTo>
                    <a:cubicBezTo>
                      <a:pt x="12600" y="0"/>
                      <a:pt x="22271" y="9670"/>
                      <a:pt x="22271" y="21600"/>
                    </a:cubicBezTo>
                    <a:lnTo>
                      <a:pt x="671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7" name="Arc 59"/>
              <p:cNvSpPr>
                <a:spLocks/>
              </p:cNvSpPr>
              <p:nvPr/>
            </p:nvSpPr>
            <p:spPr bwMode="auto">
              <a:xfrm>
                <a:off x="7715" y="4013"/>
                <a:ext cx="360" cy="1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91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9592" y="26064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2-5-2 measuring the angle between planes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This is equivalent to measuring angle between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poles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ile:Abaque wulff pole et trac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63045"/>
            <a:ext cx="5060722" cy="47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91111" y="6279703"/>
            <a:ext cx="5129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http://en.wikipedia.org/wiki/Pole_figure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 bwMode="auto">
          <a:xfrm>
            <a:off x="1043608" y="2088723"/>
            <a:ext cx="22156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Pole and trace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170387" cy="430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 bwMode="auto">
          <a:xfrm>
            <a:off x="1043608" y="5085184"/>
            <a:ext cx="72362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Angle between the planes of two zone circles is the angle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between the poles of the corresponding </a:t>
            </a:r>
            <a:endParaRPr lang="zh-TW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584096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stereographic projections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plot directions as poles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4960" indent="-74676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---- used to measure angle between directions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4960" indent="-74676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---- use to establish if direction lie in a particular plane  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(ii)  plot planes as poles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87525" indent="-348615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 used to measure angles between planes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87525" indent="-348615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 used to find if planes lies in the same zone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260648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2-2-2 plane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The plane (</a:t>
            </a:r>
            <a:r>
              <a:rPr kumimoji="1" lang="en-US" altLang="zh-TW" sz="3200" i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h k l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 is the Miller index of the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plane in the figure below.</a:t>
            </a:r>
          </a:p>
        </p:txBody>
      </p:sp>
      <p:grpSp>
        <p:nvGrpSpPr>
          <p:cNvPr id="38913" name="Group 1"/>
          <p:cNvGrpSpPr>
            <a:grpSpLocks/>
          </p:cNvGrpSpPr>
          <p:nvPr/>
        </p:nvGrpSpPr>
        <p:grpSpPr bwMode="auto">
          <a:xfrm>
            <a:off x="2411760" y="1988840"/>
            <a:ext cx="4392488" cy="3600400"/>
            <a:chOff x="3780" y="6660"/>
            <a:chExt cx="4320" cy="4774"/>
          </a:xfrm>
        </p:grpSpPr>
        <p:sp>
          <p:nvSpPr>
            <p:cNvPr id="38914" name="Line 2"/>
            <p:cNvSpPr>
              <a:spLocks noChangeShapeType="1"/>
            </p:cNvSpPr>
            <p:nvPr/>
          </p:nvSpPr>
          <p:spPr bwMode="auto">
            <a:xfrm flipV="1">
              <a:off x="5040" y="6660"/>
              <a:ext cx="0" cy="2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15" name="Line 3"/>
            <p:cNvSpPr>
              <a:spLocks noChangeShapeType="1"/>
            </p:cNvSpPr>
            <p:nvPr/>
          </p:nvSpPr>
          <p:spPr bwMode="auto">
            <a:xfrm>
              <a:off x="5040" y="900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16" name="Line 4"/>
            <p:cNvSpPr>
              <a:spLocks noChangeShapeType="1"/>
            </p:cNvSpPr>
            <p:nvPr/>
          </p:nvSpPr>
          <p:spPr bwMode="auto">
            <a:xfrm flipH="1">
              <a:off x="3780" y="9000"/>
              <a:ext cx="12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4320" y="972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 flipV="1">
              <a:off x="5760" y="9000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flipV="1">
              <a:off x="4320" y="8100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>
              <a:off x="5040" y="738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>
              <a:off x="4320" y="810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flipV="1">
              <a:off x="5760" y="7380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 flipV="1">
              <a:off x="4320" y="7380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 flipV="1">
              <a:off x="6480" y="7380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 flipV="1">
              <a:off x="5760" y="8100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aphicFrame>
          <p:nvGraphicFramePr>
            <p:cNvPr id="38926" name="Object 14"/>
            <p:cNvGraphicFramePr>
              <a:graphicFrameLocks noChangeAspect="1"/>
            </p:cNvGraphicFramePr>
            <p:nvPr/>
          </p:nvGraphicFramePr>
          <p:xfrm>
            <a:off x="3780" y="10260"/>
            <a:ext cx="195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61" name="Equation" r:id="rId3" imgW="126720" imgH="139680" progId="Equation.3">
                    <p:embed/>
                  </p:oleObj>
                </mc:Choice>
                <mc:Fallback>
                  <p:oleObj name="Equation" r:id="rId3" imgW="126720" imgH="13968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0" y="10260"/>
                          <a:ext cx="195" cy="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7" name="Object 15"/>
            <p:cNvGraphicFramePr>
              <a:graphicFrameLocks noChangeAspect="1"/>
            </p:cNvGraphicFramePr>
            <p:nvPr/>
          </p:nvGraphicFramePr>
          <p:xfrm>
            <a:off x="6480" y="9000"/>
            <a:ext cx="195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62" name="Equation" r:id="rId5" imgW="291960" imgH="177480" progId="Equation.3">
                    <p:embed/>
                  </p:oleObj>
                </mc:Choice>
                <mc:Fallback>
                  <p:oleObj name="Equation" r:id="rId5" imgW="291960" imgH="17748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0" y="9000"/>
                          <a:ext cx="195" cy="2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8" name="Object 16"/>
            <p:cNvGraphicFramePr>
              <a:graphicFrameLocks noChangeAspect="1"/>
            </p:cNvGraphicFramePr>
            <p:nvPr/>
          </p:nvGraphicFramePr>
          <p:xfrm>
            <a:off x="5040" y="7200"/>
            <a:ext cx="176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63" name="Equation" r:id="rId7" imgW="114120" imgH="139680" progId="Equation.3">
                    <p:embed/>
                  </p:oleObj>
                </mc:Choice>
                <mc:Fallback>
                  <p:oleObj name="Equation" r:id="rId7" imgW="114120" imgH="13968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7200"/>
                          <a:ext cx="176" cy="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9" name="Object 17"/>
            <p:cNvGraphicFramePr>
              <a:graphicFrameLocks noChangeAspect="1"/>
            </p:cNvGraphicFramePr>
            <p:nvPr/>
          </p:nvGraphicFramePr>
          <p:xfrm>
            <a:off x="7200" y="9000"/>
            <a:ext cx="215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64" name="Equation" r:id="rId9" imgW="139680" imgH="164880" progId="Equation.3">
                    <p:embed/>
                  </p:oleObj>
                </mc:Choice>
                <mc:Fallback>
                  <p:oleObj name="Equation" r:id="rId9" imgW="139680" imgH="16488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0" y="9000"/>
                          <a:ext cx="215" cy="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30" name="Object 18"/>
            <p:cNvGraphicFramePr>
              <a:graphicFrameLocks noChangeAspect="1"/>
            </p:cNvGraphicFramePr>
            <p:nvPr/>
          </p:nvGraphicFramePr>
          <p:xfrm>
            <a:off x="4680" y="6660"/>
            <a:ext cx="195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65" name="Equation" r:id="rId11" imgW="126720" imgH="126720" progId="Equation.3">
                    <p:embed/>
                  </p:oleObj>
                </mc:Choice>
                <mc:Fallback>
                  <p:oleObj name="Equation" r:id="rId11" imgW="126720" imgH="12672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0" y="6660"/>
                          <a:ext cx="195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31" name="Object 19"/>
            <p:cNvGraphicFramePr>
              <a:graphicFrameLocks noChangeAspect="1"/>
            </p:cNvGraphicFramePr>
            <p:nvPr/>
          </p:nvGraphicFramePr>
          <p:xfrm>
            <a:off x="7560" y="6840"/>
            <a:ext cx="540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66" name="Equation" r:id="rId13" imgW="342720" imgH="203040" progId="Equation.3">
                    <p:embed/>
                  </p:oleObj>
                </mc:Choice>
                <mc:Fallback>
                  <p:oleObj name="Equation" r:id="rId13" imgW="342720" imgH="20304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0" y="6840"/>
                          <a:ext cx="540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32" name="Object 20"/>
            <p:cNvGraphicFramePr>
              <a:graphicFrameLocks noChangeAspect="1"/>
            </p:cNvGraphicFramePr>
            <p:nvPr/>
          </p:nvGraphicFramePr>
          <p:xfrm>
            <a:off x="3960" y="9540"/>
            <a:ext cx="195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67" name="Equation" r:id="rId15" imgW="126720" imgH="139680" progId="Equation.3">
                    <p:embed/>
                  </p:oleObj>
                </mc:Choice>
                <mc:Fallback>
                  <p:oleObj name="Equation" r:id="rId15" imgW="126720" imgH="13968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0" y="9540"/>
                          <a:ext cx="195" cy="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 flipH="1">
              <a:off x="4680" y="7740"/>
              <a:ext cx="36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>
              <a:off x="5040" y="7740"/>
              <a:ext cx="54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 flipV="1">
              <a:off x="4680" y="9000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36" name="Line 24"/>
            <p:cNvSpPr>
              <a:spLocks noChangeShapeType="1"/>
            </p:cNvSpPr>
            <p:nvPr/>
          </p:nvSpPr>
          <p:spPr bwMode="auto">
            <a:xfrm flipV="1">
              <a:off x="4680" y="9357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 flipV="1">
              <a:off x="5580" y="9000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938" name="Line 26"/>
            <p:cNvSpPr>
              <a:spLocks noChangeShapeType="1"/>
            </p:cNvSpPr>
            <p:nvPr/>
          </p:nvSpPr>
          <p:spPr bwMode="auto">
            <a:xfrm flipH="1">
              <a:off x="5055" y="7200"/>
              <a:ext cx="1245" cy="5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aphicFrame>
          <p:nvGraphicFramePr>
            <p:cNvPr id="38939" name="Object 27"/>
            <p:cNvGraphicFramePr>
              <a:graphicFrameLocks noChangeAspect="1"/>
            </p:cNvGraphicFramePr>
            <p:nvPr/>
          </p:nvGraphicFramePr>
          <p:xfrm>
            <a:off x="4500" y="10260"/>
            <a:ext cx="46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68" name="Equation" r:id="rId17" imgW="291960" imgH="177480" progId="Equation.3">
                    <p:embed/>
                  </p:oleObj>
                </mc:Choice>
                <mc:Fallback>
                  <p:oleObj name="Equation" r:id="rId17" imgW="291960" imgH="177480" progId="Equation.3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0" y="10260"/>
                          <a:ext cx="468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40" name="Object 28"/>
            <p:cNvGraphicFramePr>
              <a:graphicFrameLocks noChangeAspect="1"/>
            </p:cNvGraphicFramePr>
            <p:nvPr/>
          </p:nvGraphicFramePr>
          <p:xfrm>
            <a:off x="6300" y="6840"/>
            <a:ext cx="390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69" name="Equation" r:id="rId19" imgW="253800" imgH="177480" progId="Equation.3">
                    <p:embed/>
                  </p:oleObj>
                </mc:Choice>
                <mc:Fallback>
                  <p:oleObj name="Equation" r:id="rId19" imgW="253800" imgH="177480" progId="Equation.3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0" y="6840"/>
                          <a:ext cx="390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41" name="Object 29"/>
            <p:cNvGraphicFramePr>
              <a:graphicFrameLocks noChangeAspect="1"/>
            </p:cNvGraphicFramePr>
            <p:nvPr/>
          </p:nvGraphicFramePr>
          <p:xfrm>
            <a:off x="5400" y="10080"/>
            <a:ext cx="449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70" name="Equation" r:id="rId21" imgW="291960" imgH="177480" progId="Equation.3">
                    <p:embed/>
                  </p:oleObj>
                </mc:Choice>
                <mc:Fallback>
                  <p:oleObj name="Equation" r:id="rId21" imgW="291960" imgH="177480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0" y="10080"/>
                          <a:ext cx="449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42" name="Object 30"/>
            <p:cNvGraphicFramePr>
              <a:graphicFrameLocks noChangeAspect="1"/>
            </p:cNvGraphicFramePr>
            <p:nvPr/>
          </p:nvGraphicFramePr>
          <p:xfrm>
            <a:off x="3960" y="10800"/>
            <a:ext cx="2067" cy="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71" name="Equation" r:id="rId23" imgW="1295280" imgH="393480" progId="Equation.3">
                    <p:embed/>
                  </p:oleObj>
                </mc:Choice>
                <mc:Fallback>
                  <p:oleObj name="Equation" r:id="rId23" imgW="1295280" imgH="393480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0" y="10800"/>
                          <a:ext cx="2067" cy="6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矩形 32"/>
          <p:cNvSpPr/>
          <p:nvPr/>
        </p:nvSpPr>
        <p:spPr>
          <a:xfrm>
            <a:off x="1187624" y="566415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{</a:t>
            </a:r>
            <a:r>
              <a:rPr kumimoji="1" lang="en-US" altLang="zh-TW" sz="3200" i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h k l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} are the (</a:t>
            </a:r>
            <a:r>
              <a:rPr kumimoji="1" lang="en-US" altLang="zh-TW" sz="3200" i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h k l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 types of planes which are </a:t>
            </a:r>
            <a:r>
              <a:rPr kumimoji="1" lang="en-US" altLang="zh-TW" sz="3200" dirty="0" err="1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crystllographic</a:t>
            </a: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equivalent.</a:t>
            </a:r>
            <a:endParaRPr kumimoji="1" lang="zh-TW" altLang="en-US" sz="3200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2330877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http://www.materials.ac.uk/elearning/matter/Crystallography/IndexingDirectionsAndPlanes/index.html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13420" y="1052736"/>
            <a:ext cx="70384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practice indexing directions and planes</a:t>
            </a: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website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493269" y="1063189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hkl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19872" y="1033572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Individual plane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453502" y="1567245"/>
            <a:ext cx="3231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Symmetry related set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483768" y="1609636"/>
            <a:ext cx="96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hkl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立方體 16"/>
          <p:cNvSpPr/>
          <p:nvPr/>
        </p:nvSpPr>
        <p:spPr>
          <a:xfrm>
            <a:off x="3350915" y="2924944"/>
            <a:ext cx="1080120" cy="1008112"/>
          </a:xfrm>
          <a:prstGeom prst="cub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cxnSp>
        <p:nvCxnSpPr>
          <p:cNvPr id="19" name="直線接點 18"/>
          <p:cNvCxnSpPr/>
          <p:nvPr/>
        </p:nvCxnSpPr>
        <p:spPr>
          <a:xfrm rot="5400000">
            <a:off x="3170894" y="3176972"/>
            <a:ext cx="936104" cy="0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638947" y="3645024"/>
            <a:ext cx="1152128" cy="0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rot="5400000">
            <a:off x="3062883" y="3645024"/>
            <a:ext cx="576064" cy="576064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立方體 23"/>
          <p:cNvSpPr/>
          <p:nvPr/>
        </p:nvSpPr>
        <p:spPr>
          <a:xfrm>
            <a:off x="2699791" y="5877272"/>
            <a:ext cx="1008112" cy="288032"/>
          </a:xfrm>
          <a:prstGeom prst="cub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cxnSp>
        <p:nvCxnSpPr>
          <p:cNvPr id="25" name="直線接點 24"/>
          <p:cNvCxnSpPr/>
          <p:nvPr/>
        </p:nvCxnSpPr>
        <p:spPr>
          <a:xfrm rot="5400000">
            <a:off x="2303747" y="5625244"/>
            <a:ext cx="936104" cy="0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2771800" y="6093296"/>
            <a:ext cx="1152128" cy="0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rot="5400000">
            <a:off x="2483767" y="6093296"/>
            <a:ext cx="288032" cy="288032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71931" y="5157192"/>
            <a:ext cx="17363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Different</a:t>
            </a:r>
          </a:p>
          <a:p>
            <a:pPr algn="ctr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Symmetry</a:t>
            </a:r>
          </a:p>
          <a:p>
            <a:pPr algn="ctr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related set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物件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944437"/>
              </p:ext>
            </p:extLst>
          </p:nvPr>
        </p:nvGraphicFramePr>
        <p:xfrm>
          <a:off x="4844975" y="2757040"/>
          <a:ext cx="7381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2" name="方程式" r:id="rId3" imgW="368140" imgH="203112" progId="Equation.3">
                  <p:embed/>
                </p:oleObj>
              </mc:Choice>
              <mc:Fallback>
                <p:oleObj name="方程式" r:id="rId3" imgW="368140" imgH="20311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975" y="2757040"/>
                        <a:ext cx="73818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583517"/>
              </p:ext>
            </p:extLst>
          </p:nvPr>
        </p:nvGraphicFramePr>
        <p:xfrm>
          <a:off x="4832325" y="3189635"/>
          <a:ext cx="7635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3" name="方程式" r:id="rId5" imgW="380835" imgH="203112" progId="Equation.3">
                  <p:embed/>
                </p:oleObj>
              </mc:Choice>
              <mc:Fallback>
                <p:oleObj name="方程式" r:id="rId5" imgW="380835" imgH="20311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25" y="3189635"/>
                        <a:ext cx="76358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13742"/>
              </p:ext>
            </p:extLst>
          </p:nvPr>
        </p:nvGraphicFramePr>
        <p:xfrm>
          <a:off x="4844975" y="3669084"/>
          <a:ext cx="7381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4" name="方程式" r:id="rId7" imgW="368140" imgH="203112" progId="Equation.3">
                  <p:embed/>
                </p:oleObj>
              </mc:Choice>
              <mc:Fallback>
                <p:oleObj name="方程式" r:id="rId7" imgW="368140" imgH="203112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975" y="3669084"/>
                        <a:ext cx="73818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336417"/>
              </p:ext>
            </p:extLst>
          </p:nvPr>
        </p:nvGraphicFramePr>
        <p:xfrm>
          <a:off x="5545113" y="2708920"/>
          <a:ext cx="8143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5" name="方程式" r:id="rId9" imgW="406224" imgH="228501" progId="Equation.3">
                  <p:embed/>
                </p:oleObj>
              </mc:Choice>
              <mc:Fallback>
                <p:oleObj name="方程式" r:id="rId9" imgW="406224" imgH="228501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13" y="2708920"/>
                        <a:ext cx="814387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930449"/>
              </p:ext>
            </p:extLst>
          </p:nvPr>
        </p:nvGraphicFramePr>
        <p:xfrm>
          <a:off x="5532413" y="3140968"/>
          <a:ext cx="8397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6" name="方程式" r:id="rId11" imgW="419100" imgH="228600" progId="Equation.3">
                  <p:embed/>
                </p:oleObj>
              </mc:Choice>
              <mc:Fallback>
                <p:oleObj name="方程式" r:id="rId11" imgW="4191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13" y="3140968"/>
                        <a:ext cx="839787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395718"/>
              </p:ext>
            </p:extLst>
          </p:nvPr>
        </p:nvGraphicFramePr>
        <p:xfrm>
          <a:off x="5545113" y="3618284"/>
          <a:ext cx="8143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7" name="方程式" r:id="rId13" imgW="406224" imgH="228501" progId="Equation.3">
                  <p:embed/>
                </p:oleObj>
              </mc:Choice>
              <mc:Fallback>
                <p:oleObj name="方程式" r:id="rId13" imgW="406224" imgH="22850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13" y="3618284"/>
                        <a:ext cx="814387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575121"/>
              </p:ext>
            </p:extLst>
          </p:nvPr>
        </p:nvGraphicFramePr>
        <p:xfrm>
          <a:off x="3919314" y="5420420"/>
          <a:ext cx="73818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8" name="方程式" r:id="rId15" imgW="368140" imgH="203112" progId="Equation.3">
                  <p:embed/>
                </p:oleObj>
              </mc:Choice>
              <mc:Fallback>
                <p:oleObj name="方程式" r:id="rId15" imgW="368140" imgH="203112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314" y="5420420"/>
                        <a:ext cx="738188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23729"/>
              </p:ext>
            </p:extLst>
          </p:nvPr>
        </p:nvGraphicFramePr>
        <p:xfrm>
          <a:off x="4619402" y="5346477"/>
          <a:ext cx="8143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9" name="方程式" r:id="rId16" imgW="406224" imgH="228501" progId="Equation.3">
                  <p:embed/>
                </p:oleObj>
              </mc:Choice>
              <mc:Fallback>
                <p:oleObj name="方程式" r:id="rId16" imgW="406224" imgH="228501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402" y="5346477"/>
                        <a:ext cx="814387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984059"/>
              </p:ext>
            </p:extLst>
          </p:nvPr>
        </p:nvGraphicFramePr>
        <p:xfrm>
          <a:off x="3921621" y="5829324"/>
          <a:ext cx="7381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" name="方程式" r:id="rId17" imgW="368140" imgH="203112" progId="Equation.3">
                  <p:embed/>
                </p:oleObj>
              </mc:Choice>
              <mc:Fallback>
                <p:oleObj name="方程式" r:id="rId17" imgW="368140" imgH="203112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621" y="5829324"/>
                        <a:ext cx="73818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006351"/>
              </p:ext>
            </p:extLst>
          </p:nvPr>
        </p:nvGraphicFramePr>
        <p:xfrm>
          <a:off x="4621709" y="5778524"/>
          <a:ext cx="8143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" name="方程式" r:id="rId19" imgW="406224" imgH="228501" progId="Equation.3">
                  <p:embed/>
                </p:oleObj>
              </mc:Choice>
              <mc:Fallback>
                <p:oleObj name="方程式" r:id="rId19" imgW="406224" imgH="228501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709" y="5778524"/>
                        <a:ext cx="814387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文字方塊 38"/>
          <p:cNvSpPr txBox="1"/>
          <p:nvPr/>
        </p:nvSpPr>
        <p:spPr>
          <a:xfrm>
            <a:off x="2774851" y="390343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542161" y="357301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TW" alt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318025" y="2391271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zh-TW" alt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2123728" y="6237312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3707904" y="606367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TW" alt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666902" y="4551511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zh-TW" alt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283968" y="2204864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{100}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206781" y="4705980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{100}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31533" y="323945"/>
            <a:ext cx="4916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3200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Crystallographic equivalent?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709304" y="1052736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Example: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橢圓 149"/>
          <p:cNvSpPr/>
          <p:nvPr/>
        </p:nvSpPr>
        <p:spPr>
          <a:xfrm>
            <a:off x="2339752" y="609332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" name="橢圓 150"/>
          <p:cNvSpPr/>
          <p:nvPr/>
        </p:nvSpPr>
        <p:spPr>
          <a:xfrm>
            <a:off x="3059856" y="609332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" name="橢圓 151"/>
          <p:cNvSpPr/>
          <p:nvPr/>
        </p:nvSpPr>
        <p:spPr>
          <a:xfrm>
            <a:off x="3779936" y="609332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" name="橢圓 152"/>
          <p:cNvSpPr/>
          <p:nvPr/>
        </p:nvSpPr>
        <p:spPr>
          <a:xfrm>
            <a:off x="4499992" y="609332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" name="橢圓 153"/>
          <p:cNvSpPr/>
          <p:nvPr/>
        </p:nvSpPr>
        <p:spPr>
          <a:xfrm>
            <a:off x="5220096" y="609332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" name="橢圓 154"/>
          <p:cNvSpPr/>
          <p:nvPr/>
        </p:nvSpPr>
        <p:spPr>
          <a:xfrm>
            <a:off x="5940176" y="609332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846583" y="188640"/>
            <a:ext cx="53816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2-2-3 meaning of miller indices</a:t>
            </a:r>
          </a:p>
        </p:txBody>
      </p:sp>
      <p:grpSp>
        <p:nvGrpSpPr>
          <p:cNvPr id="41985" name="Group 1"/>
          <p:cNvGrpSpPr>
            <a:grpSpLocks/>
          </p:cNvGrpSpPr>
          <p:nvPr/>
        </p:nvGrpSpPr>
        <p:grpSpPr bwMode="auto">
          <a:xfrm>
            <a:off x="2195736" y="764704"/>
            <a:ext cx="4320480" cy="2304256"/>
            <a:chOff x="4260" y="2280"/>
            <a:chExt cx="5071" cy="3240"/>
          </a:xfrm>
        </p:grpSpPr>
        <p:sp>
          <p:nvSpPr>
            <p:cNvPr id="41986" name="Line 2"/>
            <p:cNvSpPr>
              <a:spLocks noChangeShapeType="1"/>
            </p:cNvSpPr>
            <p:nvPr/>
          </p:nvSpPr>
          <p:spPr bwMode="auto">
            <a:xfrm flipV="1">
              <a:off x="5520" y="2280"/>
              <a:ext cx="0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>
              <a:off x="5520" y="426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988" name="Line 4"/>
            <p:cNvSpPr>
              <a:spLocks noChangeShapeType="1"/>
            </p:cNvSpPr>
            <p:nvPr/>
          </p:nvSpPr>
          <p:spPr bwMode="auto">
            <a:xfrm flipH="1">
              <a:off x="4260" y="4260"/>
              <a:ext cx="12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>
              <a:off x="4800" y="498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 flipV="1">
              <a:off x="6240" y="4260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 flipV="1">
              <a:off x="4800" y="3360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5520" y="264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4800" y="336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 flipV="1">
              <a:off x="6240" y="2640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flipV="1">
              <a:off x="4800" y="2640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996" name="Line 12"/>
            <p:cNvSpPr>
              <a:spLocks noChangeShapeType="1"/>
            </p:cNvSpPr>
            <p:nvPr/>
          </p:nvSpPr>
          <p:spPr bwMode="auto">
            <a:xfrm flipV="1">
              <a:off x="6960" y="2640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 flipV="1">
              <a:off x="6240" y="3360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aphicFrame>
          <p:nvGraphicFramePr>
            <p:cNvPr id="41998" name="Object 14"/>
            <p:cNvGraphicFramePr>
              <a:graphicFrameLocks noChangeAspect="1"/>
            </p:cNvGraphicFramePr>
            <p:nvPr/>
          </p:nvGraphicFramePr>
          <p:xfrm>
            <a:off x="6660" y="4500"/>
            <a:ext cx="58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9" name="Equation" r:id="rId3" imgW="380880" imgH="203040" progId="Equation.3">
                    <p:embed/>
                  </p:oleObj>
                </mc:Choice>
                <mc:Fallback>
                  <p:oleObj name="Equation" r:id="rId3" imgW="380880" imgH="20304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0" y="4500"/>
                          <a:ext cx="586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9" name="Object 15"/>
            <p:cNvGraphicFramePr>
              <a:graphicFrameLocks noChangeAspect="1"/>
            </p:cNvGraphicFramePr>
            <p:nvPr/>
          </p:nvGraphicFramePr>
          <p:xfrm>
            <a:off x="6060" y="4980"/>
            <a:ext cx="56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0" name="Equation" r:id="rId5" imgW="368280" imgH="203040" progId="Equation.3">
                    <p:embed/>
                  </p:oleObj>
                </mc:Choice>
                <mc:Fallback>
                  <p:oleObj name="Equation" r:id="rId5" imgW="368280" imgH="20304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0" y="4980"/>
                          <a:ext cx="566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>
              <a:off x="5190" y="462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>
              <a:off x="5175" y="300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5175" y="3000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>
              <a:off x="6600" y="3015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aphicFrame>
          <p:nvGraphicFramePr>
            <p:cNvPr id="42004" name="Object 20"/>
            <p:cNvGraphicFramePr>
              <a:graphicFrameLocks noChangeAspect="1"/>
            </p:cNvGraphicFramePr>
            <p:nvPr/>
          </p:nvGraphicFramePr>
          <p:xfrm>
            <a:off x="8100" y="4320"/>
            <a:ext cx="1231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1" name="Equation" r:id="rId7" imgW="761760" imgH="393480" progId="Equation.3">
                    <p:embed/>
                  </p:oleObj>
                </mc:Choice>
                <mc:Fallback>
                  <p:oleObj name="Equation" r:id="rId7" imgW="761760" imgH="39348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0" y="4320"/>
                          <a:ext cx="1231" cy="6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矩形 22"/>
          <p:cNvSpPr/>
          <p:nvPr/>
        </p:nvSpPr>
        <p:spPr>
          <a:xfrm>
            <a:off x="1259632" y="3082870"/>
            <a:ext cx="6482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&gt;Low index planes are widely spaced.</a:t>
            </a:r>
          </a:p>
        </p:txBody>
      </p:sp>
      <p:sp>
        <p:nvSpPr>
          <p:cNvPr id="103" name="橢圓 102"/>
          <p:cNvSpPr/>
          <p:nvPr/>
        </p:nvSpPr>
        <p:spPr>
          <a:xfrm>
            <a:off x="2339752" y="393305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橢圓 103"/>
          <p:cNvSpPr/>
          <p:nvPr/>
        </p:nvSpPr>
        <p:spPr>
          <a:xfrm>
            <a:off x="3059856" y="393305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橢圓 104"/>
          <p:cNvSpPr/>
          <p:nvPr/>
        </p:nvSpPr>
        <p:spPr>
          <a:xfrm>
            <a:off x="3779936" y="393305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橢圓 105"/>
          <p:cNvSpPr/>
          <p:nvPr/>
        </p:nvSpPr>
        <p:spPr>
          <a:xfrm>
            <a:off x="4499992" y="393305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橢圓 106"/>
          <p:cNvSpPr/>
          <p:nvPr/>
        </p:nvSpPr>
        <p:spPr>
          <a:xfrm>
            <a:off x="5220096" y="393305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橢圓 107"/>
          <p:cNvSpPr/>
          <p:nvPr/>
        </p:nvSpPr>
        <p:spPr>
          <a:xfrm>
            <a:off x="5940176" y="393305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橢圓 108"/>
          <p:cNvSpPr/>
          <p:nvPr/>
        </p:nvSpPr>
        <p:spPr>
          <a:xfrm>
            <a:off x="2339752" y="465316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橢圓 109"/>
          <p:cNvSpPr/>
          <p:nvPr/>
        </p:nvSpPr>
        <p:spPr>
          <a:xfrm>
            <a:off x="3059856" y="465316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/>
          <p:cNvSpPr/>
          <p:nvPr/>
        </p:nvSpPr>
        <p:spPr>
          <a:xfrm>
            <a:off x="3779936" y="465316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橢圓 111"/>
          <p:cNvSpPr/>
          <p:nvPr/>
        </p:nvSpPr>
        <p:spPr>
          <a:xfrm>
            <a:off x="4499992" y="465316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橢圓 112"/>
          <p:cNvSpPr/>
          <p:nvPr/>
        </p:nvSpPr>
        <p:spPr>
          <a:xfrm>
            <a:off x="5220096" y="465316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/>
          <p:cNvSpPr/>
          <p:nvPr/>
        </p:nvSpPr>
        <p:spPr>
          <a:xfrm>
            <a:off x="5940176" y="465316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橢圓 114"/>
          <p:cNvSpPr/>
          <p:nvPr/>
        </p:nvSpPr>
        <p:spPr>
          <a:xfrm>
            <a:off x="2339752" y="537324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橢圓 115"/>
          <p:cNvSpPr/>
          <p:nvPr/>
        </p:nvSpPr>
        <p:spPr>
          <a:xfrm>
            <a:off x="3059856" y="537324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橢圓 116"/>
          <p:cNvSpPr/>
          <p:nvPr/>
        </p:nvSpPr>
        <p:spPr>
          <a:xfrm>
            <a:off x="3779936" y="537324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橢圓 117"/>
          <p:cNvSpPr/>
          <p:nvPr/>
        </p:nvSpPr>
        <p:spPr>
          <a:xfrm>
            <a:off x="4499992" y="537324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橢圓 118"/>
          <p:cNvSpPr/>
          <p:nvPr/>
        </p:nvSpPr>
        <p:spPr>
          <a:xfrm>
            <a:off x="5220096" y="537324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橢圓 119"/>
          <p:cNvSpPr/>
          <p:nvPr/>
        </p:nvSpPr>
        <p:spPr>
          <a:xfrm>
            <a:off x="5940176" y="537324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7" name="直線單箭頭接點 126"/>
          <p:cNvCxnSpPr/>
          <p:nvPr/>
        </p:nvCxnSpPr>
        <p:spPr>
          <a:xfrm>
            <a:off x="2448000" y="4041056"/>
            <a:ext cx="0" cy="720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字方塊 127"/>
          <p:cNvSpPr txBox="1"/>
          <p:nvPr/>
        </p:nvSpPr>
        <p:spPr>
          <a:xfrm>
            <a:off x="1900336" y="4005064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9" name="直線單箭頭接點 128"/>
          <p:cNvCxnSpPr/>
          <p:nvPr/>
        </p:nvCxnSpPr>
        <p:spPr>
          <a:xfrm>
            <a:off x="2483768" y="4077072"/>
            <a:ext cx="720104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文字方塊 129"/>
          <p:cNvSpPr txBox="1"/>
          <p:nvPr/>
        </p:nvSpPr>
        <p:spPr>
          <a:xfrm>
            <a:off x="1331640" y="5085184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(110)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5580112" y="414908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[120]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5" name="直線接點 134"/>
          <p:cNvCxnSpPr/>
          <p:nvPr/>
        </p:nvCxnSpPr>
        <p:spPr>
          <a:xfrm flipV="1">
            <a:off x="2195736" y="3789040"/>
            <a:ext cx="1224136" cy="122413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接點 138"/>
          <p:cNvCxnSpPr/>
          <p:nvPr/>
        </p:nvCxnSpPr>
        <p:spPr>
          <a:xfrm flipV="1">
            <a:off x="2195736" y="3861048"/>
            <a:ext cx="1872208" cy="187220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接點 143"/>
          <p:cNvCxnSpPr/>
          <p:nvPr/>
        </p:nvCxnSpPr>
        <p:spPr>
          <a:xfrm flipV="1">
            <a:off x="4067944" y="3789040"/>
            <a:ext cx="1368152" cy="2808312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接點 148"/>
          <p:cNvCxnSpPr/>
          <p:nvPr/>
        </p:nvCxnSpPr>
        <p:spPr>
          <a:xfrm flipV="1">
            <a:off x="4427984" y="3789040"/>
            <a:ext cx="1368152" cy="2808312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ChangeArrowheads="1"/>
          </p:cNvSpPr>
          <p:nvPr/>
        </p:nvSpPr>
        <p:spPr bwMode="auto">
          <a:xfrm>
            <a:off x="1256717" y="4293096"/>
            <a:ext cx="70246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&gt;Low index directions and planes are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important for slip, cross slip, and electron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mobility.</a:t>
            </a:r>
          </a:p>
        </p:txBody>
      </p:sp>
      <p:sp>
        <p:nvSpPr>
          <p:cNvPr id="3" name="矩形 2"/>
          <p:cNvSpPr/>
          <p:nvPr/>
        </p:nvSpPr>
        <p:spPr>
          <a:xfrm>
            <a:off x="1259632" y="260648"/>
            <a:ext cx="71753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&gt;Low index directions correspond to short</a:t>
            </a:r>
          </a:p>
          <a:p>
            <a:r>
              <a:rPr kumimoji="1" lang="en-US" altLang="zh-TW" sz="32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lattice translation vectors.</a:t>
            </a:r>
            <a:endParaRPr kumimoji="1" lang="zh-TW" altLang="en-US" sz="3200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7" name="橢圓 56"/>
          <p:cNvSpPr/>
          <p:nvPr/>
        </p:nvSpPr>
        <p:spPr>
          <a:xfrm>
            <a:off x="2339752" y="177281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3059856" y="177281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3779936" y="177281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4499992" y="177281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>
            <a:off x="5220096" y="177281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/>
          <p:cNvSpPr/>
          <p:nvPr/>
        </p:nvSpPr>
        <p:spPr>
          <a:xfrm>
            <a:off x="5940176" y="177281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2339752" y="249292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3059856" y="249292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3779936" y="249292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4499992" y="249292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5220096" y="249292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5940176" y="249292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2339752" y="321300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3059856" y="321300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3779936" y="321300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4499992" y="321300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5220096" y="321300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/>
          <p:cNvSpPr/>
          <p:nvPr/>
        </p:nvSpPr>
        <p:spPr>
          <a:xfrm>
            <a:off x="5940176" y="321300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/>
          <p:nvPr/>
        </p:nvSpPr>
        <p:spPr>
          <a:xfrm>
            <a:off x="2339752" y="393308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3059856" y="393308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/>
          <p:cNvSpPr/>
          <p:nvPr/>
        </p:nvSpPr>
        <p:spPr>
          <a:xfrm>
            <a:off x="3779936" y="393308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4499992" y="393308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/>
          <p:cNvSpPr/>
          <p:nvPr/>
        </p:nvSpPr>
        <p:spPr>
          <a:xfrm>
            <a:off x="5220096" y="393308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/>
          <p:cNvSpPr/>
          <p:nvPr/>
        </p:nvSpPr>
        <p:spPr>
          <a:xfrm>
            <a:off x="5940176" y="393308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2" name="直線單箭頭接點 81"/>
          <p:cNvCxnSpPr/>
          <p:nvPr/>
        </p:nvCxnSpPr>
        <p:spPr>
          <a:xfrm>
            <a:off x="2448000" y="1880816"/>
            <a:ext cx="0" cy="720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字方塊 83"/>
          <p:cNvSpPr txBox="1"/>
          <p:nvPr/>
        </p:nvSpPr>
        <p:spPr>
          <a:xfrm>
            <a:off x="1900336" y="1844824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直線單箭頭接點 85"/>
          <p:cNvCxnSpPr/>
          <p:nvPr/>
        </p:nvCxnSpPr>
        <p:spPr>
          <a:xfrm>
            <a:off x="2483768" y="1916832"/>
            <a:ext cx="720104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字方塊 86"/>
          <p:cNvSpPr txBox="1"/>
          <p:nvPr/>
        </p:nvSpPr>
        <p:spPr>
          <a:xfrm>
            <a:off x="2620416" y="126876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TW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2555776" y="2708920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[110]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" name="直線單箭頭接點 89"/>
          <p:cNvCxnSpPr/>
          <p:nvPr/>
        </p:nvCxnSpPr>
        <p:spPr>
          <a:xfrm>
            <a:off x="2452088" y="1885152"/>
            <a:ext cx="679752" cy="6797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>
            <a:off x="2483744" y="1916808"/>
            <a:ext cx="1440184" cy="720104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字方塊 95"/>
          <p:cNvSpPr txBox="1"/>
          <p:nvPr/>
        </p:nvSpPr>
        <p:spPr>
          <a:xfrm>
            <a:off x="3587689" y="195922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[120]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2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1618</Words>
  <Application>Microsoft Office PowerPoint</Application>
  <PresentationFormat>如螢幕大小 (4:3)</PresentationFormat>
  <Paragraphs>321</Paragraphs>
  <Slides>47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47</vt:i4>
      </vt:variant>
    </vt:vector>
  </HeadingPairs>
  <TitlesOfParts>
    <vt:vector size="59" baseType="lpstr">
      <vt:lpstr>Arial Unicode MS</vt:lpstr>
      <vt:lpstr>微軟正黑體</vt:lpstr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Office 佈景主題</vt:lpstr>
      <vt:lpstr>Equation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TCJ</cp:lastModifiedBy>
  <cp:revision>113</cp:revision>
  <dcterms:created xsi:type="dcterms:W3CDTF">2013-09-13T03:13:41Z</dcterms:created>
  <dcterms:modified xsi:type="dcterms:W3CDTF">2015-09-16T07:28:14Z</dcterms:modified>
</cp:coreProperties>
</file>